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</p:sldMasterIdLst>
  <p:notesMasterIdLst>
    <p:notesMasterId r:id="rId38"/>
  </p:notesMasterIdLst>
  <p:sldIdLst>
    <p:sldId id="256" r:id="rId2"/>
    <p:sldId id="258" r:id="rId3"/>
    <p:sldId id="294" r:id="rId4"/>
    <p:sldId id="260" r:id="rId5"/>
    <p:sldId id="307" r:id="rId6"/>
    <p:sldId id="263" r:id="rId7"/>
    <p:sldId id="313" r:id="rId8"/>
    <p:sldId id="318" r:id="rId9"/>
    <p:sldId id="320" r:id="rId10"/>
    <p:sldId id="321" r:id="rId11"/>
    <p:sldId id="306" r:id="rId12"/>
    <p:sldId id="264" r:id="rId13"/>
    <p:sldId id="270" r:id="rId14"/>
    <p:sldId id="271" r:id="rId15"/>
    <p:sldId id="319" r:id="rId16"/>
    <p:sldId id="281" r:id="rId17"/>
    <p:sldId id="283" r:id="rId18"/>
    <p:sldId id="284" r:id="rId19"/>
    <p:sldId id="285" r:id="rId20"/>
    <p:sldId id="286" r:id="rId21"/>
    <p:sldId id="287" r:id="rId22"/>
    <p:sldId id="314" r:id="rId23"/>
    <p:sldId id="289" r:id="rId24"/>
    <p:sldId id="315" r:id="rId25"/>
    <p:sldId id="308" r:id="rId26"/>
    <p:sldId id="291" r:id="rId27"/>
    <p:sldId id="292" r:id="rId28"/>
    <p:sldId id="293" r:id="rId29"/>
    <p:sldId id="316" r:id="rId30"/>
    <p:sldId id="322" r:id="rId31"/>
    <p:sldId id="297" r:id="rId32"/>
    <p:sldId id="298" r:id="rId33"/>
    <p:sldId id="323" r:id="rId34"/>
    <p:sldId id="325" r:id="rId35"/>
    <p:sldId id="299" r:id="rId36"/>
    <p:sldId id="290" r:id="rId37"/>
  </p:sldIdLst>
  <p:sldSz cx="9144000" cy="6858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57" roundtripDataSignature="AMtx7miQxPuXuaehGnWSCUlROXYCG1ko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2A85"/>
    <a:srgbClr val="0463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C4D9069-A831-4FA0-973A-B1AB81BB493B}">
  <a:tblStyle styleId="{2C4D9069-A831-4FA0-973A-B1AB81BB493B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2"/>
    <p:restoredTop sz="71761"/>
  </p:normalViewPr>
  <p:slideViewPr>
    <p:cSldViewPr snapToGrid="0" snapToObjects="1">
      <p:cViewPr varScale="1">
        <p:scale>
          <a:sx n="119" d="100"/>
          <a:sy n="119" d="100"/>
        </p:scale>
        <p:origin x="2896" y="68"/>
      </p:cViewPr>
      <p:guideLst/>
    </p:cSldViewPr>
  </p:slideViewPr>
  <p:notesTextViewPr>
    <p:cViewPr>
      <p:scale>
        <a:sx n="170" d="100"/>
        <a:sy n="17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57" Type="http://customschemas.google.com/relationships/presentationmetadata" Target="metadata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3" name="Google Shape;4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0bbfbbf550_5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43" name="Google Shape;143;g10bbfbbf550_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0bbfbbf550_5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43" name="Google Shape;143;g10bbfbbf550_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881770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0bbfbbf550_5_2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52" name="Google Shape;152;g10bbfbbf550_5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02" name="Google Shape;202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b="0" dirty="0"/>
          </a:p>
        </p:txBody>
      </p:sp>
      <p:sp>
        <p:nvSpPr>
          <p:cNvPr id="210" name="Google Shape;210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127658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87" name="Google Shape;287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05" name="Google Shape;30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12" name="Google Shape;31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2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19" name="Google Shape;31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7" name="Google Shape;5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27" name="Google Shape;32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2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35" name="Google Shape;33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2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35" name="Google Shape;33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041698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10bbfbbf550_2_1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53" name="Google Shape;353;g10bbfbbf550_2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10bbfbbf550_2_2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62" name="Google Shape;362;g10bbfbbf550_2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10bbfbbf550_2_2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62" name="Google Shape;362;g10bbfbbf550_2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281665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g10bbfbbf1d6_6_9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71" name="Google Shape;371;g10bbfbbf1d6_6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10bbfbbf550_2_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80" name="Google Shape;380;g10bbfbbf550_2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2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89" name="Google Shape;389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2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97" name="Google Shape;397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213358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473209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3" name="Google Shape;15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61" name="Google Shape;1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1" name="Google Shape;1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0149537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5" name="Google Shape;19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3257943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8" name="Google Shape;17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6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34" name="Google Shape;334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3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74" name="Google Shape;74;p3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46244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3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9" name="Google Shape;109;p3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05691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49003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34" name="Google Shape;13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/>
          <p:nvPr/>
        </p:nvSpPr>
        <p:spPr>
          <a:xfrm>
            <a:off x="0" y="0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3"/>
          <p:cNvSpPr txBox="1">
            <a:spLocks noGrp="1"/>
          </p:cNvSpPr>
          <p:nvPr>
            <p:ph type="ctrTitle"/>
          </p:nvPr>
        </p:nvSpPr>
        <p:spPr>
          <a:xfrm>
            <a:off x="685800" y="2043587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3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3"/>
          <p:cNvSpPr txBox="1"/>
          <p:nvPr/>
        </p:nvSpPr>
        <p:spPr>
          <a:xfrm>
            <a:off x="685800" y="664882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Autumn 2022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 txBox="1"/>
          <p:nvPr/>
        </p:nvSpPr>
        <p:spPr>
          <a:xfrm>
            <a:off x="685800" y="1214004"/>
            <a:ext cx="8252138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914400" lvl="1" indent="-382269" algn="l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371600" lvl="2" indent="-3683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2 Content">
  <p:cSld name="Title and 2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7"/>
          <p:cNvSpPr txBox="1">
            <a:spLocks noGrp="1"/>
          </p:cNvSpPr>
          <p:nvPr>
            <p:ph type="body" idx="1"/>
          </p:nvPr>
        </p:nvSpPr>
        <p:spPr>
          <a:xfrm>
            <a:off x="357018" y="1362075"/>
            <a:ext cx="4114800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80"/>
              <a:buChar char="❖"/>
              <a:defRPr sz="2800" b="0"/>
            </a:lvl1pPr>
            <a:lvl2pPr marL="914400" lvl="1" indent="-3962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640"/>
              <a:buChar char="▪"/>
              <a:defRPr sz="2400"/>
            </a:lvl2pPr>
            <a:lvl3pPr marL="1371600" lvl="2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2" name="Google Shape;32;p2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27"/>
          <p:cNvSpPr txBox="1">
            <a:spLocks noGrp="1"/>
          </p:cNvSpPr>
          <p:nvPr>
            <p:ph type="body" idx="2"/>
          </p:nvPr>
        </p:nvSpPr>
        <p:spPr>
          <a:xfrm>
            <a:off x="4648200" y="1362075"/>
            <a:ext cx="4114800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80"/>
              <a:buChar char="❖"/>
              <a:defRPr sz="2800" b="0"/>
            </a:lvl1pPr>
            <a:lvl2pPr marL="914400" lvl="1" indent="-3962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640"/>
              <a:buChar char="▪"/>
              <a:defRPr sz="2400"/>
            </a:lvl2pPr>
            <a:lvl3pPr marL="1371600" lvl="2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llEverywhere">
  <p:cSld name="PollEverywher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10bbfbbf1d6_6_128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3" name="Google Shape;53;g10bbfbbf1d6_6_128"/>
          <p:cNvSpPr/>
          <p:nvPr/>
        </p:nvSpPr>
        <p:spPr>
          <a:xfrm>
            <a:off x="0" y="206019"/>
            <a:ext cx="9144000" cy="10641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4" name="Google Shape;54;g10bbfbbf1d6_6_128"/>
          <p:cNvPicPr preferRelativeResize="0"/>
          <p:nvPr/>
        </p:nvPicPr>
        <p:blipFill rotWithShape="1">
          <a:blip r:embed="rId2">
            <a:alphaModFix/>
          </a:blip>
          <a:srcRect t="14967" b="14960"/>
          <a:stretch/>
        </p:blipFill>
        <p:spPr>
          <a:xfrm>
            <a:off x="241553" y="479874"/>
            <a:ext cx="3692944" cy="601177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g10bbfbbf1d6_6_128"/>
          <p:cNvSpPr/>
          <p:nvPr/>
        </p:nvSpPr>
        <p:spPr>
          <a:xfrm>
            <a:off x="4933507" y="540630"/>
            <a:ext cx="3968862" cy="479700"/>
          </a:xfrm>
          <a:prstGeom prst="roundRect">
            <a:avLst>
              <a:gd name="adj" fmla="val 16667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n-US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Vote at https://</a:t>
            </a:r>
            <a:r>
              <a:rPr lang="en-US" sz="20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pollev.com</a:t>
            </a:r>
            <a:r>
              <a:rPr lang="en-US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/cse390b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g10bbfbbf1d6_6_128"/>
          <p:cNvSpPr txBox="1">
            <a:spLocks noGrp="1"/>
          </p:cNvSpPr>
          <p:nvPr>
            <p:ph type="body" idx="1"/>
          </p:nvPr>
        </p:nvSpPr>
        <p:spPr>
          <a:xfrm>
            <a:off x="396875" y="2204720"/>
            <a:ext cx="8366100" cy="412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766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560"/>
              <a:buChar char="❖"/>
              <a:defRPr sz="2600" b="0"/>
            </a:lvl1pPr>
            <a:lvl2pPr marL="914400" lvl="1" indent="-382269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Char char="▪"/>
              <a:defRPr sz="2200"/>
            </a:lvl2pPr>
            <a:lvl3pPr marL="1371600" lvl="2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57" name="Google Shape;57;g10bbfbbf1d6_6_128"/>
          <p:cNvSpPr txBox="1">
            <a:spLocks noGrp="1"/>
          </p:cNvSpPr>
          <p:nvPr>
            <p:ph type="title"/>
          </p:nvPr>
        </p:nvSpPr>
        <p:spPr>
          <a:xfrm>
            <a:off x="374090" y="1316061"/>
            <a:ext cx="83889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91585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" name="Google Shape;13;p22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" name="Google Shape;14;p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2"/>
          <p:cNvSpPr txBox="1"/>
          <p:nvPr/>
        </p:nvSpPr>
        <p:spPr>
          <a:xfrm>
            <a:off x="0" y="27429"/>
            <a:ext cx="9143975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3: Time Management &amp; Decisions in Hardware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22"/>
          <p:cNvSpPr txBox="1"/>
          <p:nvPr/>
        </p:nvSpPr>
        <p:spPr>
          <a:xfrm>
            <a:off x="7362275" y="27425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iscord.com/downloa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"/>
          <p:cNvSpPr txBox="1">
            <a:spLocks noGrp="1"/>
          </p:cNvSpPr>
          <p:nvPr>
            <p:ph type="ctrTitle"/>
          </p:nvPr>
        </p:nvSpPr>
        <p:spPr>
          <a:xfrm>
            <a:off x="685800" y="2431662"/>
            <a:ext cx="7772400" cy="14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US"/>
              <a:t>Time Management &amp; Decisions in Hardware</a:t>
            </a:r>
            <a:endParaRPr sz="2400" i="1" dirty="0"/>
          </a:p>
        </p:txBody>
      </p:sp>
      <p:sp>
        <p:nvSpPr>
          <p:cNvPr id="46" name="Google Shape;46;p1"/>
          <p:cNvSpPr txBox="1">
            <a:spLocks noGrp="1"/>
          </p:cNvSpPr>
          <p:nvPr>
            <p:ph type="subTitle" idx="1"/>
          </p:nvPr>
        </p:nvSpPr>
        <p:spPr>
          <a:xfrm>
            <a:off x="685800" y="5305949"/>
            <a:ext cx="7913914" cy="167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400" dirty="0"/>
              <a:t>Time Management, Boolean Logic and Functions Review, Implementing an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sz="2400" dirty="0"/>
              <a:t> gate in HDL, Decisions in Hardware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0bbfbbf550_5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Boolean Expression → Truth Table</a:t>
            </a:r>
            <a:endParaRPr/>
          </a:p>
        </p:txBody>
      </p:sp>
      <p:sp>
        <p:nvSpPr>
          <p:cNvPr id="146" name="Google Shape;146;g10bbfbbf550_5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134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We can build a truth table from an expression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Font typeface="Noto Sans Symbols"/>
              <a:buChar char="▪"/>
            </a:pPr>
            <a:r>
              <a:rPr lang="en-US" dirty="0"/>
              <a:t>Evaluate the Boolean expression on all possible inputs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ctr">
              <a:buNone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F(A, B, C) = (A AND B) OR (NOT(A) AND C)</a:t>
            </a:r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147" name="Google Shape;147;g10bbfbbf550_5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graphicFrame>
        <p:nvGraphicFramePr>
          <p:cNvPr id="148" name="Google Shape;148;g10bbfbbf550_5_0"/>
          <p:cNvGraphicFramePr/>
          <p:nvPr/>
        </p:nvGraphicFramePr>
        <p:xfrm>
          <a:off x="3697121" y="3890977"/>
          <a:ext cx="1912925" cy="274329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49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8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9" name="Google Shape;149;g10bbfbbf550_5_0"/>
          <p:cNvSpPr/>
          <p:nvPr/>
        </p:nvSpPr>
        <p:spPr>
          <a:xfrm flipH="1">
            <a:off x="4537488" y="3209250"/>
            <a:ext cx="232200" cy="439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0bbfbbf550_5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Boolean Expression → Truth Table</a:t>
            </a:r>
            <a:endParaRPr/>
          </a:p>
        </p:txBody>
      </p:sp>
      <p:sp>
        <p:nvSpPr>
          <p:cNvPr id="146" name="Google Shape;146;g10bbfbbf550_5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134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We can build a truth table from an expression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Font typeface="Noto Sans Symbols"/>
              <a:buChar char="▪"/>
            </a:pPr>
            <a:r>
              <a:rPr lang="en-US" dirty="0"/>
              <a:t>Evaluate the Boolean expression on all possible inputs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ctr">
              <a:buNone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F(A, B, C) = (A AND B) OR (NOT(A) AND C)</a:t>
            </a:r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147" name="Google Shape;147;g10bbfbbf550_5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graphicFrame>
        <p:nvGraphicFramePr>
          <p:cNvPr id="148" name="Google Shape;148;g10bbfbbf550_5_0"/>
          <p:cNvGraphicFramePr/>
          <p:nvPr/>
        </p:nvGraphicFramePr>
        <p:xfrm>
          <a:off x="3697121" y="3890977"/>
          <a:ext cx="1912925" cy="274329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49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8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9" name="Google Shape;149;g10bbfbbf550_5_0"/>
          <p:cNvSpPr/>
          <p:nvPr/>
        </p:nvSpPr>
        <p:spPr>
          <a:xfrm flipH="1">
            <a:off x="4537488" y="3209250"/>
            <a:ext cx="232200" cy="439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4610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0bbfbbf550_5_2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Boolean Expression ← Truth Table</a:t>
            </a:r>
            <a:endParaRPr/>
          </a:p>
        </p:txBody>
      </p:sp>
      <p:sp>
        <p:nvSpPr>
          <p:cNvPr id="155" name="Google Shape;155;g10bbfbbf550_5_2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134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But can we do it in reverse?</a:t>
            </a:r>
            <a:endParaRPr dirty="0"/>
          </a:p>
          <a:p>
            <a:pPr marL="91440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1900" dirty="0"/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ctr">
              <a:buNone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F(A, B, C) = (A AND B) OR (NOT(A) AND C)</a:t>
            </a:r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156" name="Google Shape;156;g10bbfbbf550_5_2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graphicFrame>
        <p:nvGraphicFramePr>
          <p:cNvPr id="157" name="Google Shape;157;g10bbfbbf550_5_21"/>
          <p:cNvGraphicFramePr/>
          <p:nvPr/>
        </p:nvGraphicFramePr>
        <p:xfrm>
          <a:off x="3697121" y="3890977"/>
          <a:ext cx="1912925" cy="274329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49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8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400" u="none" strike="noStrike" cap="none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58" name="Google Shape;158;g10bbfbbf550_5_21"/>
          <p:cNvSpPr/>
          <p:nvPr/>
        </p:nvSpPr>
        <p:spPr>
          <a:xfrm rot="10800000" flipH="1">
            <a:off x="4537488" y="3209250"/>
            <a:ext cx="232200" cy="439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g10bbfbbf550_5_21"/>
          <p:cNvSpPr txBox="1"/>
          <p:nvPr/>
        </p:nvSpPr>
        <p:spPr>
          <a:xfrm>
            <a:off x="4827950" y="3167400"/>
            <a:ext cx="2176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2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Boolean Expression ← Truth Table</a:t>
            </a:r>
            <a:endParaRPr/>
          </a:p>
        </p:txBody>
      </p:sp>
      <p:sp>
        <p:nvSpPr>
          <p:cNvPr id="205" name="Google Shape;205;p3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13400" cy="531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Describe rows with an output of 1 using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AND</a:t>
            </a:r>
            <a:r>
              <a:rPr lang="en-US" dirty="0"/>
              <a:t> and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NOT</a:t>
            </a:r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Then, we can combine the rows using </a:t>
            </a:r>
            <a:r>
              <a:rPr lang="en-US" dirty="0">
                <a:latin typeface="Cambria Math"/>
                <a:ea typeface="Cambria Math"/>
                <a:sym typeface="Cambria Math"/>
              </a:rPr>
              <a:t>OR</a:t>
            </a:r>
            <a:r>
              <a:rPr lang="en-US" dirty="0"/>
              <a:t> operations</a:t>
            </a:r>
            <a:endParaRPr dirty="0"/>
          </a:p>
          <a:p>
            <a:pPr marL="91440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1900" dirty="0"/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1800"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1800" b="1" dirty="0">
                <a:latin typeface="Cambria Math"/>
                <a:ea typeface="Cambria Math"/>
                <a:cs typeface="Cambria Math"/>
                <a:sym typeface="Cambria Math"/>
              </a:rPr>
              <a:t>	   F = </a:t>
            </a:r>
            <a:r>
              <a:rPr lang="en-US" sz="1800" b="1" dirty="0">
                <a:solidFill>
                  <a:srgbClr val="FF9A01"/>
                </a:solidFill>
                <a:latin typeface="Cambria Math"/>
                <a:ea typeface="Cambria Math"/>
                <a:cs typeface="Cambria Math"/>
                <a:sym typeface="Cambria Math"/>
              </a:rPr>
              <a:t>NOT(A) AND NOT(B) AND C </a:t>
            </a:r>
            <a:r>
              <a:rPr lang="en-US" sz="1800" b="1" dirty="0">
                <a:solidFill>
                  <a:schemeClr val="dk1"/>
                </a:solidFill>
                <a:latin typeface="Cambria Math"/>
                <a:ea typeface="Cambria Math"/>
                <a:cs typeface="Cambria Math"/>
                <a:sym typeface="Cambria Math"/>
              </a:rPr>
              <a:t>OR</a:t>
            </a:r>
            <a:r>
              <a:rPr lang="en-US" sz="1800" b="1" dirty="0">
                <a:solidFill>
                  <a:srgbClr val="FF9A01"/>
                </a:solidFill>
                <a:latin typeface="Cambria Math"/>
                <a:ea typeface="Cambria Math"/>
                <a:cs typeface="Cambria Math"/>
                <a:sym typeface="Cambria Math"/>
              </a:rPr>
              <a:t> </a:t>
            </a:r>
            <a:r>
              <a:rPr lang="en-US" sz="1800" b="1" dirty="0">
                <a:solidFill>
                  <a:srgbClr val="05B050"/>
                </a:solidFill>
                <a:latin typeface="Cambria Math"/>
                <a:ea typeface="Cambria Math"/>
                <a:cs typeface="Cambria Math"/>
                <a:sym typeface="Cambria Math"/>
              </a:rPr>
              <a:t>NOT(A) AND B AND C </a:t>
            </a:r>
            <a:r>
              <a:rPr lang="en-US" sz="1800" b="1" dirty="0">
                <a:solidFill>
                  <a:schemeClr val="dk1"/>
                </a:solidFill>
                <a:latin typeface="Cambria Math"/>
                <a:ea typeface="Cambria Math"/>
                <a:cs typeface="Cambria Math"/>
                <a:sym typeface="Cambria Math"/>
              </a:rPr>
              <a:t>OR</a:t>
            </a:r>
            <a:endParaRPr sz="1800"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1800" b="1" dirty="0">
                <a:solidFill>
                  <a:srgbClr val="05B050"/>
                </a:solidFill>
                <a:latin typeface="Cambria Math"/>
                <a:ea typeface="Cambria Math"/>
                <a:cs typeface="Cambria Math"/>
                <a:sym typeface="Cambria Math"/>
              </a:rPr>
              <a:t>      </a:t>
            </a:r>
            <a:r>
              <a:rPr lang="en-US" sz="1800" b="1" dirty="0">
                <a:solidFill>
                  <a:srgbClr val="FA3297"/>
                </a:solidFill>
                <a:latin typeface="Cambria Math"/>
                <a:ea typeface="Cambria Math"/>
                <a:cs typeface="Cambria Math"/>
                <a:sym typeface="Cambria Math"/>
              </a:rPr>
              <a:t>  </a:t>
            </a:r>
            <a:r>
              <a:rPr lang="en-US" sz="1600" b="1" dirty="0">
                <a:solidFill>
                  <a:srgbClr val="FA3297"/>
                </a:solidFill>
                <a:latin typeface="Cambria Math"/>
                <a:ea typeface="Cambria Math"/>
                <a:cs typeface="Cambria Math"/>
                <a:sym typeface="Cambria Math"/>
              </a:rPr>
              <a:t>	</a:t>
            </a:r>
            <a:r>
              <a:rPr lang="en-US" sz="1800" b="1" dirty="0">
                <a:solidFill>
                  <a:srgbClr val="FA3297"/>
                </a:solidFill>
                <a:latin typeface="Cambria Math"/>
                <a:ea typeface="Cambria Math"/>
                <a:cs typeface="Cambria Math"/>
                <a:sym typeface="Cambria Math"/>
              </a:rPr>
              <a:t>A AND B AND NOT C </a:t>
            </a:r>
            <a:r>
              <a:rPr lang="en-US" sz="1800" b="1" dirty="0">
                <a:solidFill>
                  <a:schemeClr val="dk1"/>
                </a:solidFill>
                <a:latin typeface="Cambria Math"/>
                <a:ea typeface="Cambria Math"/>
                <a:cs typeface="Cambria Math"/>
                <a:sym typeface="Cambria Math"/>
              </a:rPr>
              <a:t>OR</a:t>
            </a:r>
            <a:r>
              <a:rPr lang="en-US" sz="1800" b="1" dirty="0">
                <a:solidFill>
                  <a:srgbClr val="FA3297"/>
                </a:solidFill>
                <a:latin typeface="Cambria Math"/>
                <a:ea typeface="Cambria Math"/>
                <a:cs typeface="Cambria Math"/>
                <a:sym typeface="Cambria Math"/>
              </a:rPr>
              <a:t> </a:t>
            </a:r>
            <a:r>
              <a:rPr lang="en-US" sz="1800" b="1" dirty="0">
                <a:solidFill>
                  <a:srgbClr val="05B0F0"/>
                </a:solidFill>
                <a:latin typeface="Cambria Math"/>
                <a:ea typeface="Cambria Math"/>
                <a:cs typeface="Cambria Math"/>
                <a:sym typeface="Cambria Math"/>
              </a:rPr>
              <a:t> A AND B AND C</a:t>
            </a:r>
            <a:endParaRPr sz="1800" b="1" dirty="0">
              <a:latin typeface="Cambria Math"/>
              <a:ea typeface="Cambria Math"/>
              <a:cs typeface="Cambria Math"/>
              <a:sym typeface="Cambria Math"/>
            </a:endParaRPr>
          </a:p>
        </p:txBody>
      </p:sp>
      <p:sp>
        <p:nvSpPr>
          <p:cNvPr id="206" name="Google Shape;206;p3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graphicFrame>
        <p:nvGraphicFramePr>
          <p:cNvPr id="207" name="Google Shape;207;p30"/>
          <p:cNvGraphicFramePr/>
          <p:nvPr>
            <p:extLst>
              <p:ext uri="{D42A27DB-BD31-4B8C-83A1-F6EECF244321}">
                <p14:modId xmlns:p14="http://schemas.microsoft.com/office/powerpoint/2010/main" val="312343522"/>
              </p:ext>
            </p:extLst>
          </p:nvPr>
        </p:nvGraphicFramePr>
        <p:xfrm>
          <a:off x="871452" y="2501476"/>
          <a:ext cx="6611997" cy="329193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503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5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5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699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084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8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800" b="1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84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84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9A0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b="1" u="none" strike="noStrike" cap="none">
                        <a:solidFill>
                          <a:srgbClr val="FF9A0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9A0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   NOT(A) AND NOT(B) AND C</a:t>
                      </a:r>
                      <a:endParaRPr sz="1800" b="1" u="none" strike="noStrike" cap="none" dirty="0">
                        <a:solidFill>
                          <a:srgbClr val="FF9A0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84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84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05B05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b="1" u="none" strike="noStrike" cap="none">
                        <a:solidFill>
                          <a:srgbClr val="05B05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05B05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   NOT(A) AND B AND C</a:t>
                      </a:r>
                      <a:endParaRPr sz="1800" b="1" u="none" strike="noStrike" cap="none" dirty="0">
                        <a:solidFill>
                          <a:srgbClr val="05B05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84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84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084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A3297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b="1" u="none" strike="noStrike" cap="none">
                        <a:solidFill>
                          <a:srgbClr val="FA3297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A3297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   A AND B AND NOT C</a:t>
                      </a:r>
                      <a:endParaRPr sz="1800" b="1" u="none" strike="noStrike" cap="none" dirty="0">
                        <a:solidFill>
                          <a:srgbClr val="FA3297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84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05B0F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b="1" u="none" strike="noStrike" cap="none">
                        <a:solidFill>
                          <a:srgbClr val="05B0F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05B0F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   A AND B AND C</a:t>
                      </a:r>
                      <a:endParaRPr sz="1800" b="1" u="none" strike="noStrike" cap="none" dirty="0">
                        <a:solidFill>
                          <a:srgbClr val="05B0F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Boolean Expression ← Truth Table</a:t>
            </a:r>
            <a:endParaRPr/>
          </a:p>
        </p:txBody>
      </p:sp>
      <p:sp>
        <p:nvSpPr>
          <p:cNvPr id="213" name="Google Shape;213;p3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134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But can we do it in reverse?</a:t>
            </a:r>
            <a:endParaRPr dirty="0"/>
          </a:p>
          <a:p>
            <a:pPr marL="649224" lvl="1" indent="-283464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Font typeface="Noto Sans Symbols"/>
              <a:buChar char="▪"/>
            </a:pPr>
            <a:r>
              <a:rPr lang="en-US" dirty="0"/>
              <a:t>Yes, we can! The strategy we used is </a:t>
            </a:r>
            <a:r>
              <a:rPr lang="en-US" b="1" dirty="0"/>
              <a:t>Boolean Function Synthesis</a:t>
            </a:r>
            <a:endParaRPr b="1" dirty="0"/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F(A, B, C) = (A AND B) OR (NOT(A) AND C)</a:t>
            </a: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214" name="Google Shape;214;p3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graphicFrame>
        <p:nvGraphicFramePr>
          <p:cNvPr id="215" name="Google Shape;215;p31"/>
          <p:cNvGraphicFramePr/>
          <p:nvPr/>
        </p:nvGraphicFramePr>
        <p:xfrm>
          <a:off x="3697121" y="3890977"/>
          <a:ext cx="1912925" cy="274329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49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8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6" name="Google Shape;216;p31"/>
          <p:cNvSpPr/>
          <p:nvPr/>
        </p:nvSpPr>
        <p:spPr>
          <a:xfrm rot="10800000" flipH="1">
            <a:off x="4537488" y="3209250"/>
            <a:ext cx="232200" cy="439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31"/>
          <p:cNvSpPr txBox="1"/>
          <p:nvPr/>
        </p:nvSpPr>
        <p:spPr>
          <a:xfrm>
            <a:off x="4827950" y="3167400"/>
            <a:ext cx="2176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✓</a:t>
            </a:r>
            <a:endParaRPr sz="2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69" name="Google Shape;69;p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Time Management</a:t>
            </a:r>
            <a:endParaRPr dirty="0">
              <a:solidFill>
                <a:schemeClr val="tx1"/>
              </a:solidFill>
            </a:endParaRP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>
                <a:solidFill>
                  <a:schemeClr val="tx1"/>
                </a:solidFill>
              </a:rPr>
              <a:t>Identifying Weekly Time Commitments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endParaRPr lang="en-US" dirty="0"/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Review of Boolean Logic and Functions</a:t>
            </a:r>
          </a:p>
          <a:p>
            <a:pPr marL="649224" lvl="1" indent="-283462">
              <a:buSzPts val="2080"/>
            </a:pPr>
            <a:r>
              <a:rPr lang="en-US" altLang="zh-CN" dirty="0">
                <a:solidFill>
                  <a:schemeClr val="tx1"/>
                </a:solidFill>
              </a:rPr>
              <a:t>Boolean Expressions, Circuit Diagrams, Truth Tables</a:t>
            </a:r>
          </a:p>
          <a:p>
            <a:pPr marL="649224" lvl="1" indent="-283462">
              <a:buSzPts val="2080"/>
            </a:pPr>
            <a:r>
              <a:rPr lang="en-US" altLang="zh-CN" dirty="0">
                <a:solidFill>
                  <a:schemeClr val="tx1"/>
                </a:solidFill>
              </a:rPr>
              <a:t>Boolean Function Synthesis Strategy</a:t>
            </a:r>
          </a:p>
          <a:p>
            <a:pPr marL="649224" lvl="1" indent="-283462">
              <a:buSzPts val="2080"/>
            </a:pPr>
            <a:endParaRPr dirty="0"/>
          </a:p>
          <a:p>
            <a:pPr marL="347472" indent="-347472"/>
            <a:r>
              <a:rPr lang="en-US" altLang="zh-CN" b="1" dirty="0">
                <a:solidFill>
                  <a:srgbClr val="4A2A85"/>
                </a:solidFill>
              </a:rPr>
              <a:t>Implementing an </a:t>
            </a:r>
            <a:r>
              <a:rPr lang="en-US" altLang="zh-CN" b="1" dirty="0" err="1">
                <a:solidFill>
                  <a:srgbClr val="4A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altLang="zh-CN" b="1" dirty="0">
                <a:solidFill>
                  <a:srgbClr val="4A2A85"/>
                </a:solidFill>
              </a:rPr>
              <a:t> gate in HDL</a:t>
            </a:r>
            <a:endParaRPr lang="en-US" b="1" dirty="0">
              <a:solidFill>
                <a:srgbClr val="4A2A85"/>
              </a:solidFill>
            </a:endParaRPr>
          </a:p>
          <a:p>
            <a:pPr marL="649224" lvl="1" indent="-283462">
              <a:buSzPts val="2080"/>
            </a:pPr>
            <a:r>
              <a:rPr lang="en-US" altLang="zh-CN" b="1" dirty="0">
                <a:solidFill>
                  <a:srgbClr val="4A2A85"/>
                </a:solidFill>
              </a:rPr>
              <a:t>Applying the Boolean Function Synthesis Strategy</a:t>
            </a:r>
            <a:endParaRPr lang="en-US" b="1" dirty="0">
              <a:solidFill>
                <a:srgbClr val="4A2A85"/>
              </a:solidFill>
            </a:endParaRPr>
          </a:p>
          <a:p>
            <a:pPr marL="365761" lvl="1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</a:pPr>
            <a:endParaRPr lang="en-US" dirty="0"/>
          </a:p>
          <a:p>
            <a:pPr marL="347472" lvl="0" indent="-347472">
              <a:lnSpc>
                <a:spcPct val="100000"/>
              </a:lnSpc>
            </a:pPr>
            <a:r>
              <a:rPr lang="en-US" dirty="0"/>
              <a:t>Making Decisions in Hardware</a:t>
            </a:r>
          </a:p>
          <a:p>
            <a:pPr marL="649224" lvl="1" indent="-283463">
              <a:lnSpc>
                <a:spcPct val="100000"/>
              </a:lnSpc>
              <a:spcBef>
                <a:spcPts val="440"/>
              </a:spcBef>
            </a:pPr>
            <a:r>
              <a:rPr lang="en-US" dirty="0"/>
              <a:t>Multiplexer and Demultiplexer Logical Gate</a:t>
            </a:r>
          </a:p>
        </p:txBody>
      </p:sp>
      <p:sp>
        <p:nvSpPr>
          <p:cNvPr id="70" name="Google Shape;70;p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1911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2 Overview</a:t>
            </a:r>
            <a:endParaRPr dirty="0"/>
          </a:p>
        </p:txBody>
      </p:sp>
      <p:sp>
        <p:nvSpPr>
          <p:cNvPr id="290" name="Google Shape;290;p2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Metacognitive Components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Part I: Study Skills Inventory — self-assessing your skill level in various study practices and habits</a:t>
            </a:r>
          </a:p>
          <a:p>
            <a:pPr marL="649224" lvl="1" indent="-283463">
              <a:lnSpc>
                <a:spcPct val="100000"/>
              </a:lnSpc>
            </a:pPr>
            <a:r>
              <a:rPr lang="en-US" dirty="0"/>
              <a:t>Part III: Project 2 Reflection — reflect on your experience working through the project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1800" dirty="0"/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Technical Component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Part II: Boolean Logic — implement foundational Boolean logic gates (e.g.,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US" dirty="0"/>
              <a:t>, etc. gates)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Clone your GitLab repository, write and test your code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sz="1800"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sz="1800" dirty="0"/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b="1" dirty="0">
                <a:solidFill>
                  <a:schemeClr val="tx1"/>
                </a:solidFill>
              </a:rPr>
              <a:t>Project 2 due next Thursday (10/13) at 11:59pm</a:t>
            </a:r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291" name="Google Shape;291;p2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The Foundational Building Block</a:t>
            </a:r>
            <a:endParaRPr dirty="0"/>
          </a:p>
        </p:txBody>
      </p:sp>
      <p:sp>
        <p:nvSpPr>
          <p:cNvPr id="308" name="Google Shape;308;p1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Char char="❖"/>
            </a:pPr>
            <a:r>
              <a:rPr lang="en-US" dirty="0"/>
              <a:t>It all starts with the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NAND</a:t>
            </a:r>
            <a:r>
              <a:rPr lang="en-US" dirty="0"/>
              <a:t> gate</a:t>
            </a:r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None/>
            </a:pPr>
            <a:endParaRPr lang="en-US" dirty="0"/>
          </a:p>
          <a:p>
            <a:pPr marL="347472" lvl="0" indent="-347472"/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NAND</a:t>
            </a:r>
            <a:r>
              <a:rPr lang="en-US" dirty="0"/>
              <a:t> is short for “Not And”</a:t>
            </a:r>
          </a:p>
          <a:p>
            <a:pPr marL="649224" lvl="1" indent="-283463"/>
            <a:r>
              <a:rPr lang="en-US" dirty="0"/>
              <a:t>The same output as the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AND</a:t>
            </a:r>
            <a:r>
              <a:rPr lang="en-US" dirty="0"/>
              <a:t> gate, but every output bit is negated (flipped)</a:t>
            </a:r>
          </a:p>
        </p:txBody>
      </p:sp>
      <p:sp>
        <p:nvSpPr>
          <p:cNvPr id="309" name="Google Shape;309;p1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graphicFrame>
        <p:nvGraphicFramePr>
          <p:cNvPr id="5" name="Google Shape;299;p44">
            <a:extLst>
              <a:ext uri="{FF2B5EF4-FFF2-40B4-BE49-F238E27FC236}">
                <a16:creationId xmlns:a16="http://schemas.microsoft.com/office/drawing/2014/main" id="{53479EA1-DEDE-D24D-B223-9E4EC6D4B3DE}"/>
              </a:ext>
            </a:extLst>
          </p:cNvPr>
          <p:cNvGraphicFramePr/>
          <p:nvPr/>
        </p:nvGraphicFramePr>
        <p:xfrm>
          <a:off x="1576040" y="3842223"/>
          <a:ext cx="2252700" cy="15240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75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Google Shape;300;p44">
            <a:extLst>
              <a:ext uri="{FF2B5EF4-FFF2-40B4-BE49-F238E27FC236}">
                <a16:creationId xmlns:a16="http://schemas.microsoft.com/office/drawing/2014/main" id="{1F36AFAC-F8F9-F345-9AF5-DD8C4285399A}"/>
              </a:ext>
            </a:extLst>
          </p:cNvPr>
          <p:cNvSpPr txBox="1"/>
          <p:nvPr/>
        </p:nvSpPr>
        <p:spPr>
          <a:xfrm>
            <a:off x="1576040" y="5467874"/>
            <a:ext cx="2252730" cy="5847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7" name="Google Shape;301;p44">
            <a:extLst>
              <a:ext uri="{FF2B5EF4-FFF2-40B4-BE49-F238E27FC236}">
                <a16:creationId xmlns:a16="http://schemas.microsoft.com/office/drawing/2014/main" id="{C56D010C-5733-014A-9B6F-6A43C721774E}"/>
              </a:ext>
            </a:extLst>
          </p:cNvPr>
          <p:cNvGraphicFramePr/>
          <p:nvPr/>
        </p:nvGraphicFramePr>
        <p:xfrm>
          <a:off x="5353381" y="3842223"/>
          <a:ext cx="2252700" cy="15240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75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Google Shape;302;p44">
            <a:extLst>
              <a:ext uri="{FF2B5EF4-FFF2-40B4-BE49-F238E27FC236}">
                <a16:creationId xmlns:a16="http://schemas.microsoft.com/office/drawing/2014/main" id="{5A358E45-A3C4-AB47-97BB-A904B948BFCF}"/>
              </a:ext>
            </a:extLst>
          </p:cNvPr>
          <p:cNvSpPr txBox="1"/>
          <p:nvPr/>
        </p:nvSpPr>
        <p:spPr>
          <a:xfrm>
            <a:off x="5353381" y="5467874"/>
            <a:ext cx="2252730" cy="58477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Building Gates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Nand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5" name="Google Shape;315;p1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24500" cy="53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Recall the </a:t>
            </a:r>
            <a:r>
              <a:rPr lang="en-US" b="1" dirty="0"/>
              <a:t>Boolean Function Synthesis</a:t>
            </a:r>
            <a:r>
              <a:rPr lang="en-US" dirty="0"/>
              <a:t> strategy</a:t>
            </a:r>
            <a:endParaRPr dirty="0"/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We saw how we can represent any truth table in terms of three gates: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Not</a:t>
            </a:r>
            <a:r>
              <a:rPr lang="en-US" dirty="0"/>
              <a:t>,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And</a:t>
            </a:r>
            <a:r>
              <a:rPr lang="en-US" dirty="0"/>
              <a:t>,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Or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First, we can represent </a:t>
            </a:r>
            <a:r>
              <a:rPr lang="en-US" b="1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Not</a:t>
            </a:r>
            <a:r>
              <a:rPr lang="en-US" dirty="0">
                <a:solidFill>
                  <a:schemeClr val="tx1"/>
                </a:solidFill>
              </a:rPr>
              <a:t> directly from </a:t>
            </a:r>
            <a:r>
              <a:rPr lang="en-US" b="1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Nand</a:t>
            </a:r>
            <a:endParaRPr b="1" dirty="0">
              <a:solidFill>
                <a:schemeClr val="tx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Char char="▪"/>
            </a:pPr>
            <a:r>
              <a:rPr lang="en-US" b="1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Not a = a </a:t>
            </a:r>
            <a:r>
              <a:rPr lang="en-US" b="1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Nand</a:t>
            </a:r>
            <a:r>
              <a:rPr lang="en-US" b="1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 a</a:t>
            </a: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Then, we can represent </a:t>
            </a:r>
            <a:r>
              <a:rPr lang="en-US" b="1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And</a:t>
            </a:r>
            <a:r>
              <a:rPr lang="en-US" dirty="0">
                <a:solidFill>
                  <a:schemeClr val="tx1"/>
                </a:solidFill>
              </a:rPr>
              <a:t> in terms of </a:t>
            </a:r>
            <a:r>
              <a:rPr lang="en-US" b="1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Not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Nand</a:t>
            </a:r>
            <a:endParaRPr b="1" dirty="0">
              <a:solidFill>
                <a:schemeClr val="tx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Font typeface="Courier New"/>
              <a:buChar char="▪"/>
            </a:pPr>
            <a:r>
              <a:rPr lang="en-US" b="1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a And b = Not(a </a:t>
            </a:r>
            <a:r>
              <a:rPr lang="en-US" b="1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Nand</a:t>
            </a:r>
            <a:r>
              <a:rPr lang="en-US" b="1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 b)</a:t>
            </a: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Represent </a:t>
            </a:r>
            <a:r>
              <a:rPr lang="en-US" b="1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Or</a:t>
            </a:r>
            <a:r>
              <a:rPr lang="en-US" dirty="0">
                <a:solidFill>
                  <a:schemeClr val="tx1"/>
                </a:solidFill>
              </a:rPr>
              <a:t> in terms of </a:t>
            </a:r>
            <a:r>
              <a:rPr lang="en-US" b="1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Not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And</a:t>
            </a:r>
            <a:endParaRPr b="1" dirty="0">
              <a:solidFill>
                <a:schemeClr val="tx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Calibri"/>
              <a:buChar char="▪"/>
            </a:pPr>
            <a:r>
              <a:rPr lang="en-US" dirty="0">
                <a:solidFill>
                  <a:schemeClr val="tx1"/>
                </a:solidFill>
              </a:rPr>
              <a:t>Apply De Morgan’s Law</a:t>
            </a:r>
            <a:endParaRPr dirty="0">
              <a:solidFill>
                <a:schemeClr val="tx1"/>
              </a:solidFill>
            </a:endParaRP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a Or b = Not(Not(a) And Not(b)) </a:t>
            </a:r>
            <a:r>
              <a:rPr lang="en-US" dirty="0">
                <a:solidFill>
                  <a:schemeClr val="tx1"/>
                </a:solidFill>
              </a:rPr>
              <a:t>[De Morgan’s Law]</a:t>
            </a:r>
            <a:endParaRPr b="1" dirty="0">
              <a:solidFill>
                <a:schemeClr val="tx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16" name="Google Shape;316;p1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0"/>
          <p:cNvSpPr/>
          <p:nvPr/>
        </p:nvSpPr>
        <p:spPr>
          <a:xfrm>
            <a:off x="791175" y="3276482"/>
            <a:ext cx="8406000" cy="38139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/**</a:t>
            </a:r>
            <a:endParaRPr sz="1400" b="1" i="0" u="none" strike="noStrike" cap="none" dirty="0">
              <a:solidFill>
                <a:srgbClr val="04830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* </a:t>
            </a:r>
            <a:r>
              <a:rPr lang="en-US" sz="1800" b="1" i="0" u="none" strike="noStrike" cap="none" dirty="0" err="1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Xor</a:t>
            </a: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 gate:</a:t>
            </a:r>
            <a:endParaRPr sz="1400" b="1" i="0" u="none" strike="noStrike" cap="none" dirty="0">
              <a:solidFill>
                <a:srgbClr val="04830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* out = not(a == b)</a:t>
            </a:r>
            <a:endParaRPr sz="1400" b="1" i="0" u="none" strike="noStrike" cap="none" dirty="0">
              <a:solidFill>
                <a:srgbClr val="04830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*/</a:t>
            </a:r>
            <a:b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CHIP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Xor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8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a, b;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out;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PARTS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// Put your code here:</a:t>
            </a:r>
            <a:endParaRPr sz="1800" b="1" i="0" u="none" strike="noStrike" cap="none" dirty="0">
              <a:solidFill>
                <a:srgbClr val="04830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highlight>
                <a:srgbClr val="F2F2F2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2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Implementing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/>
              <a:t> gate: Overview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3" name="Google Shape;323;p2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627400" cy="24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Let’s walk through an example of building a gate that you will work on in Project 2, the 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Xor</a:t>
            </a:r>
            <a:r>
              <a:rPr lang="en-US" b="1" dirty="0"/>
              <a:t> </a:t>
            </a:r>
            <a:r>
              <a:rPr lang="en-US" dirty="0"/>
              <a:t>gate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Together, we’ll implement the 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Xor</a:t>
            </a:r>
            <a:r>
              <a:rPr lang="en-US" b="1" dirty="0"/>
              <a:t> </a:t>
            </a:r>
            <a:r>
              <a:rPr lang="en-US" dirty="0"/>
              <a:t>gate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24" name="Google Shape;324;p2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Connect With Your CSE 390B Peers</a:t>
            </a:r>
            <a:endParaRPr dirty="0"/>
          </a:p>
        </p:txBody>
      </p:sp>
      <p:sp>
        <p:nvSpPr>
          <p:cNvPr id="60" name="Google Shape;60;p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Download Discord from </a:t>
            </a:r>
            <a:r>
              <a:rPr lang="en-US" u="sng" dirty="0">
                <a:solidFill>
                  <a:srgbClr val="0463C3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https://discord.com/download</a:t>
            </a:r>
            <a:endParaRPr dirty="0">
              <a:solidFill>
                <a:srgbClr val="0463C3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Log in or create an account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Click on 	      icon in left-most column to create channel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/>
              <a:t>Select “Create My Own”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/>
              <a:t>Select “For me and my friends”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/>
              <a:t>Give your server a name! (e.g., “CSE 390B 22au”)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Use the		      button to invite peers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Create some text and voice channels. Some ideas: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/>
              <a:t>Text: #projects, #questions, #chill, #random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/>
              <a:t>Voice: 🔊 Study Room, 🔊 Lounge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Feel free to connect via Slack, Messenger, etc. too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1" name="Google Shape;61;p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pic>
        <p:nvPicPr>
          <p:cNvPr id="62" name="Google Shape;62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52074" y="2368890"/>
            <a:ext cx="500385" cy="500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74933" y="4005763"/>
            <a:ext cx="1533725" cy="506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Implementing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/>
              <a:t> gate: Overview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0" name="Google Shape;330;p2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Plan of action:</a:t>
            </a:r>
            <a:endParaRPr dirty="0"/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Step 1: Create the logic operation’s </a:t>
            </a:r>
            <a:r>
              <a:rPr lang="en-US" b="1" dirty="0"/>
              <a:t>truth table</a:t>
            </a:r>
            <a:endParaRPr b="1" dirty="0"/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Step 2: Use truth table to generate a </a:t>
            </a:r>
            <a:r>
              <a:rPr lang="en-US" b="1" dirty="0"/>
              <a:t>Boolean function</a:t>
            </a:r>
            <a:r>
              <a:rPr lang="en-US" dirty="0"/>
              <a:t> using strategies we’ve learned, such as the Boolean Function Synthesis</a:t>
            </a:r>
            <a:endParaRPr dirty="0"/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Step 3: Convert Boolean function to </a:t>
            </a:r>
            <a:r>
              <a:rPr lang="en-US" b="1" dirty="0"/>
              <a:t>HDL</a:t>
            </a:r>
            <a:endParaRPr dirty="0"/>
          </a:p>
        </p:txBody>
      </p:sp>
      <p:sp>
        <p:nvSpPr>
          <p:cNvPr id="331" name="Google Shape;331;p2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  <p:sp>
        <p:nvSpPr>
          <p:cNvPr id="6" name="Google Shape;321;p20">
            <a:extLst>
              <a:ext uri="{FF2B5EF4-FFF2-40B4-BE49-F238E27FC236}">
                <a16:creationId xmlns:a16="http://schemas.microsoft.com/office/drawing/2014/main" id="{7D7655B5-ACF2-F141-8DB3-7E5C8B9A7660}"/>
              </a:ext>
            </a:extLst>
          </p:cNvPr>
          <p:cNvSpPr/>
          <p:nvPr/>
        </p:nvSpPr>
        <p:spPr>
          <a:xfrm>
            <a:off x="791175" y="3276482"/>
            <a:ext cx="8406000" cy="38139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/**</a:t>
            </a:r>
            <a:endParaRPr sz="1400" b="1" i="0" u="none" strike="noStrike" cap="none" dirty="0">
              <a:solidFill>
                <a:srgbClr val="04830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* </a:t>
            </a:r>
            <a:r>
              <a:rPr lang="en-US" sz="1800" b="1" i="0" u="none" strike="noStrike" cap="none" dirty="0" err="1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Xor</a:t>
            </a: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 gate:</a:t>
            </a:r>
            <a:endParaRPr sz="1400" b="1" i="0" u="none" strike="noStrike" cap="none" dirty="0">
              <a:solidFill>
                <a:srgbClr val="04830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* out = not(a == b)</a:t>
            </a:r>
            <a:endParaRPr sz="1400" b="1" i="0" u="none" strike="noStrike" cap="none" dirty="0">
              <a:solidFill>
                <a:srgbClr val="04830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*/</a:t>
            </a:r>
            <a:b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CHIP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Xor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8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a, b;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out;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PARTS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// Put your code here:</a:t>
            </a:r>
            <a:endParaRPr sz="1800" b="1" i="0" u="none" strike="noStrike" cap="none" dirty="0">
              <a:solidFill>
                <a:srgbClr val="04830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highlight>
                <a:srgbClr val="F2F2F2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Implementing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/>
              <a:t> gate: Step 1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8" name="Google Shape;338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Step 1: Create the truth table for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endParaRPr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Interpret the specification: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F = NOT(A == B)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39" name="Google Shape;339;p2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  <p:graphicFrame>
        <p:nvGraphicFramePr>
          <p:cNvPr id="340" name="Google Shape;340;p22"/>
          <p:cNvGraphicFramePr/>
          <p:nvPr/>
        </p:nvGraphicFramePr>
        <p:xfrm>
          <a:off x="2603929" y="3064010"/>
          <a:ext cx="3910350" cy="223437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303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3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2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41" name="Google Shape;341;p22"/>
          <p:cNvSpPr txBox="1"/>
          <p:nvPr/>
        </p:nvSpPr>
        <p:spPr>
          <a:xfrm>
            <a:off x="2603854" y="5495834"/>
            <a:ext cx="3910500" cy="5847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Implementing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/>
              <a:t> gate: Step 1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8" name="Google Shape;338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Step 1: Create the truth table for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endParaRPr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Interpret the specification: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F = NOT(A == B)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39" name="Google Shape;339;p2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  <p:graphicFrame>
        <p:nvGraphicFramePr>
          <p:cNvPr id="340" name="Google Shape;340;p22"/>
          <p:cNvGraphicFramePr/>
          <p:nvPr/>
        </p:nvGraphicFramePr>
        <p:xfrm>
          <a:off x="2603929" y="3064010"/>
          <a:ext cx="3910350" cy="223437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303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3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2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41" name="Google Shape;341;p22"/>
          <p:cNvSpPr txBox="1"/>
          <p:nvPr/>
        </p:nvSpPr>
        <p:spPr>
          <a:xfrm>
            <a:off x="2603854" y="5495834"/>
            <a:ext cx="3910500" cy="5847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79544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10bbfbbf550_2_1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Implementing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/>
              <a:t> gate: Step 2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6" name="Google Shape;356;g10bbfbbf550_2_1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Step 2: Use truth table to generate a Boolean function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Let’s use the </a:t>
            </a:r>
            <a:r>
              <a:rPr lang="en-US" b="1" dirty="0"/>
              <a:t>Boolean Function Synthesis</a:t>
            </a:r>
            <a:r>
              <a:rPr lang="en-US" dirty="0"/>
              <a:t> strategy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rgbClr val="FF0000"/>
                </a:solidFill>
              </a:rPr>
              <a:t>Row 2</a:t>
            </a:r>
            <a:r>
              <a:rPr lang="en-US" dirty="0">
                <a:solidFill>
                  <a:srgbClr val="FF0000"/>
                </a:solidFill>
                <a:latin typeface="Cambria Math"/>
                <a:ea typeface="Cambria Math"/>
                <a:cs typeface="Cambria Math"/>
                <a:sym typeface="Cambria Math"/>
              </a:rPr>
              <a:t> = NOT(A) AND B</a:t>
            </a:r>
            <a:endParaRPr dirty="0">
              <a:solidFill>
                <a:srgbClr val="FF0000"/>
              </a:solidFill>
              <a:latin typeface="Cambria Math"/>
              <a:ea typeface="Cambria Math"/>
              <a:cs typeface="Cambria Math"/>
              <a:sym typeface="Cambria Math"/>
            </a:endParaRPr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sz="2200"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57" name="Google Shape;357;g10bbfbbf550_2_1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  <p:graphicFrame>
        <p:nvGraphicFramePr>
          <p:cNvPr id="358" name="Google Shape;358;g10bbfbbf550_2_17"/>
          <p:cNvGraphicFramePr/>
          <p:nvPr/>
        </p:nvGraphicFramePr>
        <p:xfrm>
          <a:off x="2579684" y="3922053"/>
          <a:ext cx="3910400" cy="223437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97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1)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2)</a:t>
                      </a:r>
                      <a:endParaRPr sz="180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3)</a:t>
                      </a:r>
                      <a:endParaRPr sz="1800" u="none" strike="noStrike" cap="none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4)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9" name="Google Shape;359;g10bbfbbf550_2_17"/>
          <p:cNvSpPr txBox="1"/>
          <p:nvPr/>
        </p:nvSpPr>
        <p:spPr>
          <a:xfrm>
            <a:off x="2579609" y="6276052"/>
            <a:ext cx="3910500" cy="5847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10bbfbbf550_2_2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Implementing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/>
              <a:t> gate: Step 2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5" name="Google Shape;365;g10bbfbbf550_2_2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Step 2: Use truth table to generate a Boolean function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Let’s use the </a:t>
            </a:r>
            <a:r>
              <a:rPr lang="en-US" b="1" dirty="0"/>
              <a:t>Boolean Function Synthesis</a:t>
            </a:r>
            <a:r>
              <a:rPr lang="en-US" dirty="0"/>
              <a:t> strategy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Row 2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 = NOT(A) AND B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rgbClr val="FF0000"/>
                </a:solidFill>
              </a:rPr>
              <a:t>Row 3</a:t>
            </a:r>
            <a:r>
              <a:rPr lang="en-US" dirty="0">
                <a:solidFill>
                  <a:srgbClr val="FF0000"/>
                </a:solidFill>
                <a:latin typeface="Cambria Math"/>
                <a:ea typeface="Cambria Math"/>
                <a:cs typeface="Cambria Math"/>
                <a:sym typeface="Cambria Math"/>
              </a:rPr>
              <a:t> = A AND NOT(B)</a:t>
            </a:r>
            <a:endParaRPr dirty="0">
              <a:solidFill>
                <a:srgbClr val="FF0000"/>
              </a:solidFill>
              <a:latin typeface="Cambria Math"/>
              <a:ea typeface="Cambria Math"/>
              <a:cs typeface="Cambria Math"/>
              <a:sym typeface="Cambria Math"/>
            </a:endParaRPr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sz="2200"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66" name="Google Shape;366;g10bbfbbf550_2_2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  <p:graphicFrame>
        <p:nvGraphicFramePr>
          <p:cNvPr id="367" name="Google Shape;367;g10bbfbbf550_2_25"/>
          <p:cNvGraphicFramePr/>
          <p:nvPr/>
        </p:nvGraphicFramePr>
        <p:xfrm>
          <a:off x="2579684" y="3922053"/>
          <a:ext cx="3910400" cy="223437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97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1)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2)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3)</a:t>
                      </a:r>
                      <a:endParaRPr sz="180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4)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8" name="Google Shape;368;g10bbfbbf550_2_25"/>
          <p:cNvSpPr txBox="1"/>
          <p:nvPr/>
        </p:nvSpPr>
        <p:spPr>
          <a:xfrm>
            <a:off x="2579609" y="6276052"/>
            <a:ext cx="3910500" cy="5847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10bbfbbf550_2_2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Implementing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/>
              <a:t> gate: Step 2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5" name="Google Shape;365;g10bbfbbf550_2_2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Step 2: Use truth table to generate a Boolean function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Let’s use the </a:t>
            </a:r>
            <a:r>
              <a:rPr lang="en-US" b="1" dirty="0"/>
              <a:t>Boolean Function Synthesis</a:t>
            </a:r>
            <a:r>
              <a:rPr lang="en-US" dirty="0"/>
              <a:t> strategy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Row 2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 = NOT(A) AND B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Row 3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 = A AND NOT(B)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F = ?</a:t>
            </a: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sz="2200"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66" name="Google Shape;366;g10bbfbbf550_2_2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  <p:graphicFrame>
        <p:nvGraphicFramePr>
          <p:cNvPr id="367" name="Google Shape;367;g10bbfbbf550_2_25"/>
          <p:cNvGraphicFramePr/>
          <p:nvPr/>
        </p:nvGraphicFramePr>
        <p:xfrm>
          <a:off x="2579684" y="3922053"/>
          <a:ext cx="3910400" cy="223437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97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1)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2)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3)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4)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8" name="Google Shape;368;g10bbfbbf550_2_25"/>
          <p:cNvSpPr txBox="1"/>
          <p:nvPr/>
        </p:nvSpPr>
        <p:spPr>
          <a:xfrm>
            <a:off x="2579609" y="6276052"/>
            <a:ext cx="3910500" cy="5847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32859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10bbfbbf1d6_6_97" descr="Respond at https://pollev.com/cse390b. Options are:&#10;a) To grade you on whether or not you get the questions we ask correct&#10;b) to aid your learning by giving you a chance to practice applying the material we are covering&#10;c) to take attendance&#10;d) I'm not sure" title="Why are we using Poll Everywhere in lectures?"/>
          <p:cNvSpPr txBox="1">
            <a:spLocks noGrp="1"/>
          </p:cNvSpPr>
          <p:nvPr>
            <p:ph type="title"/>
          </p:nvPr>
        </p:nvSpPr>
        <p:spPr>
          <a:xfrm>
            <a:off x="377550" y="1446995"/>
            <a:ext cx="8388900" cy="11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400"/>
              <a:buNone/>
            </a:pPr>
            <a:endParaRPr sz="2600" b="0" dirty="0"/>
          </a:p>
          <a:p>
            <a:pPr marL="18289" lvl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</a:pPr>
            <a:r>
              <a:rPr lang="en-US" sz="2600" dirty="0"/>
              <a:t>What is the </a:t>
            </a:r>
            <a:r>
              <a:rPr lang="en-US" sz="2600" dirty="0" err="1"/>
              <a:t>unsimplified</a:t>
            </a:r>
            <a:r>
              <a:rPr lang="en-US" sz="2600" dirty="0"/>
              <a:t> Boolean expression result from performing Boolean function synthesis on </a:t>
            </a:r>
            <a:r>
              <a:rPr lang="en-US" sz="2600" b="0" dirty="0">
                <a:latin typeface="Cambria Math"/>
                <a:ea typeface="Cambria Math"/>
                <a:cs typeface="Cambria Math"/>
                <a:sym typeface="Cambria Math"/>
              </a:rPr>
              <a:t>F = A XOR B</a:t>
            </a:r>
            <a:r>
              <a:rPr lang="en-US" sz="2600" dirty="0"/>
              <a:t>?</a:t>
            </a:r>
            <a:endParaRPr sz="2600" dirty="0"/>
          </a:p>
          <a:p>
            <a:pPr marL="119062" lvl="0" indent="-1190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74" name="Google Shape;374;g10bbfbbf1d6_6_97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  <p:sp>
        <p:nvSpPr>
          <p:cNvPr id="375" name="Google Shape;375;g10bbfbbf1d6_6_97"/>
          <p:cNvSpPr txBox="1">
            <a:spLocks noGrp="1"/>
          </p:cNvSpPr>
          <p:nvPr>
            <p:ph type="body" idx="1"/>
          </p:nvPr>
        </p:nvSpPr>
        <p:spPr>
          <a:xfrm>
            <a:off x="377550" y="2560295"/>
            <a:ext cx="83661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68680" lvl="1" indent="-5125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600"/>
              <a:buAutoNum type="alphaUcPeriod"/>
            </a:pPr>
            <a:r>
              <a:rPr lang="en-US" sz="2600" b="1" dirty="0">
                <a:solidFill>
                  <a:srgbClr val="FF9A00"/>
                </a:solidFill>
                <a:latin typeface="Calibri" panose="020F0502020204030204" pitchFamily="34" charset="0"/>
                <a:ea typeface="Cambria Math"/>
                <a:cs typeface="Calibri" panose="020F0502020204030204" pitchFamily="34" charset="0"/>
                <a:sym typeface="Cambria Math"/>
              </a:rPr>
              <a:t>(A AND NOT(B)) AND (NOT(A) AND B)</a:t>
            </a:r>
            <a:endParaRPr dirty="0">
              <a:latin typeface="Calibri" panose="020F0502020204030204" pitchFamily="34" charset="0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868680" lvl="1" indent="-5125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600"/>
              <a:buAutoNum type="alphaUcPeriod"/>
            </a:pPr>
            <a:r>
              <a:rPr lang="en-US" sz="2600" b="1" dirty="0">
                <a:solidFill>
                  <a:srgbClr val="00B050"/>
                </a:solidFill>
                <a:latin typeface="Calibri" panose="020F0502020204030204" pitchFamily="34" charset="0"/>
                <a:ea typeface="Cambria Math"/>
                <a:cs typeface="Calibri" panose="020F0502020204030204" pitchFamily="34" charset="0"/>
                <a:sym typeface="Cambria Math"/>
              </a:rPr>
              <a:t>(NOT(A) AND B) AND (A AND B)</a:t>
            </a:r>
            <a:endParaRPr sz="2600" b="1" dirty="0">
              <a:solidFill>
                <a:srgbClr val="00B050"/>
              </a:solidFill>
              <a:latin typeface="Calibri" panose="020F0502020204030204" pitchFamily="34" charset="0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868680" lvl="1" indent="-5125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600"/>
              <a:buAutoNum type="alphaUcPeriod"/>
            </a:pPr>
            <a:r>
              <a:rPr lang="en-US" sz="2600" b="1" dirty="0">
                <a:solidFill>
                  <a:srgbClr val="FF339A"/>
                </a:solidFill>
                <a:latin typeface="Calibri" panose="020F0502020204030204" pitchFamily="34" charset="0"/>
                <a:ea typeface="Cambria Math"/>
                <a:cs typeface="Calibri" panose="020F0502020204030204" pitchFamily="34" charset="0"/>
                <a:sym typeface="Cambria Math"/>
              </a:rPr>
              <a:t>(A AND B) OR (NOT(A) AND NOT(B))</a:t>
            </a:r>
            <a:endParaRPr dirty="0">
              <a:latin typeface="Calibri" panose="020F0502020204030204" pitchFamily="34" charset="0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868680" lvl="1" indent="-5125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600"/>
              <a:buAutoNum type="alphaUcPeriod"/>
            </a:pPr>
            <a:r>
              <a:rPr lang="en-US" sz="2600" b="1" dirty="0">
                <a:solidFill>
                  <a:srgbClr val="00B0F0"/>
                </a:solidFill>
                <a:latin typeface="Calibri" panose="020F0502020204030204" pitchFamily="34" charset="0"/>
                <a:ea typeface="Cambria Math"/>
                <a:cs typeface="Calibri" panose="020F0502020204030204" pitchFamily="34" charset="0"/>
                <a:sym typeface="Cambria Math"/>
              </a:rPr>
              <a:t>(NOT(A) AND B) OR (A AND NOT(B))</a:t>
            </a:r>
            <a:endParaRPr dirty="0">
              <a:latin typeface="Calibri" panose="020F0502020204030204" pitchFamily="34" charset="0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868680" lvl="1" indent="-5125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600"/>
              <a:buAutoNum type="alphaUcPeriod"/>
            </a:pPr>
            <a:r>
              <a:rPr lang="en-US" sz="2600" b="1" dirty="0">
                <a:solidFill>
                  <a:srgbClr val="9A6533"/>
                </a:solidFill>
              </a:rPr>
              <a:t>We’re lost…</a:t>
            </a:r>
            <a:endParaRPr dirty="0"/>
          </a:p>
          <a:p>
            <a:pPr marL="870966" lvl="1" indent="-3492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600"/>
              <a:buFont typeface="Arial"/>
              <a:buNone/>
            </a:pPr>
            <a:endParaRPr sz="2600" dirty="0"/>
          </a:p>
          <a:p>
            <a:pPr marL="870966" lvl="1" indent="-3492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600"/>
              <a:buFont typeface="Arial"/>
              <a:buNone/>
            </a:pPr>
            <a:endParaRPr sz="2600" dirty="0"/>
          </a:p>
        </p:txBody>
      </p:sp>
      <p:graphicFrame>
        <p:nvGraphicFramePr>
          <p:cNvPr id="376" name="Google Shape;376;g10bbfbbf1d6_6_97"/>
          <p:cNvGraphicFramePr/>
          <p:nvPr/>
        </p:nvGraphicFramePr>
        <p:xfrm>
          <a:off x="4234536" y="4495480"/>
          <a:ext cx="3910400" cy="223437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77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2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 = A XOR B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1)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2)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3)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4)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77" name="Google Shape;377;g10bbfbbf1d6_6_97"/>
          <p:cNvSpPr txBox="1"/>
          <p:nvPr/>
        </p:nvSpPr>
        <p:spPr>
          <a:xfrm>
            <a:off x="217975" y="5366625"/>
            <a:ext cx="3806400" cy="861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708662" marR="0" lvl="1" indent="-342898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Font typeface="Noto Sans Symbols"/>
              <a:buChar char="▪"/>
            </a:pPr>
            <a:r>
              <a:rPr lang="en-US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Row 2</a:t>
            </a:r>
            <a:r>
              <a:rPr lang="en-US" sz="2200" b="0" i="0" u="none" strike="noStrike" cap="none">
                <a:solidFill>
                  <a:schemeClr val="dk1"/>
                </a:solidFill>
                <a:latin typeface="Cambria Math"/>
                <a:ea typeface="Cambria Math"/>
                <a:cs typeface="Cambria Math"/>
                <a:sym typeface="Cambria Math"/>
              </a:rPr>
              <a:t> = NOT(A) AND B</a:t>
            </a:r>
            <a:endParaRPr sz="2200" b="0" i="0" u="none" strike="noStrike" cap="none">
              <a:solidFill>
                <a:schemeClr val="dk1"/>
              </a:solidFill>
              <a:latin typeface="Cambria Math"/>
              <a:ea typeface="Cambria Math"/>
              <a:cs typeface="Cambria Math"/>
              <a:sym typeface="Cambria Math"/>
            </a:endParaRPr>
          </a:p>
          <a:p>
            <a:pPr marL="708662" marR="0" lvl="1" indent="-342898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Font typeface="Noto Sans Symbols"/>
              <a:buChar char="▪"/>
            </a:pPr>
            <a:r>
              <a:rPr lang="en-US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Row 3</a:t>
            </a:r>
            <a:r>
              <a:rPr lang="en-US" sz="2200" b="0" i="0" u="none" strike="noStrike" cap="none">
                <a:solidFill>
                  <a:schemeClr val="dk1"/>
                </a:solidFill>
                <a:latin typeface="Cambria Math"/>
                <a:ea typeface="Cambria Math"/>
                <a:cs typeface="Cambria Math"/>
                <a:sym typeface="Cambria Math"/>
              </a:rPr>
              <a:t> = A AND NOT(B)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10bbfbbf550_2_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Implementing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/>
              <a:t> gate: Step 2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83" name="Google Shape;383;g10bbfbbf550_2_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Step 2: Use truth table to generate a Boolean function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Let’s use the Boolean function synthesis strategy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Row 2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 = NOT(A) AND B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Row 3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 = A AND NOT(B)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F = </a:t>
            </a:r>
            <a:r>
              <a:rPr lang="en-US" dirty="0"/>
              <a:t>Row 2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 OR </a:t>
            </a:r>
            <a:r>
              <a:rPr lang="en-US" dirty="0"/>
              <a:t>Row 3</a:t>
            </a:r>
          </a:p>
          <a:p>
            <a:pPr marL="365762" lvl="1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r>
              <a:rPr lang="en-US" sz="2200" dirty="0">
                <a:latin typeface="Cambria Math"/>
                <a:ea typeface="Cambria Math"/>
                <a:cs typeface="Cambria Math"/>
                <a:sym typeface="Cambria Math"/>
              </a:rPr>
              <a:t>        = (NOT(A) AND B) OR (A AND NOT(B))</a:t>
            </a:r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84" name="Google Shape;384;g10bbfbbf550_2_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  <p:graphicFrame>
        <p:nvGraphicFramePr>
          <p:cNvPr id="385" name="Google Shape;385;g10bbfbbf550_2_9"/>
          <p:cNvGraphicFramePr/>
          <p:nvPr/>
        </p:nvGraphicFramePr>
        <p:xfrm>
          <a:off x="2579684" y="3922053"/>
          <a:ext cx="3910400" cy="223437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97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1)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2)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3)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4)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86" name="Google Shape;386;g10bbfbbf550_2_9"/>
          <p:cNvSpPr txBox="1"/>
          <p:nvPr/>
        </p:nvSpPr>
        <p:spPr>
          <a:xfrm>
            <a:off x="2579609" y="6276052"/>
            <a:ext cx="3910500" cy="5847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Implementing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/>
              <a:t> gate: Step 3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92" name="Google Shape;392;p2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Now that we have a Boolean expression, we can implement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/>
              <a:t> gate in HDL</a:t>
            </a:r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endParaRPr lang="en-US" dirty="0"/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Optionally, it can help to express the Boolean expression as a circuit diagram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4572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A XOR B = (NOT(A) AND B) OR (A AND NOT(B))</a:t>
            </a: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93" name="Google Shape;393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  <p:pic>
        <p:nvPicPr>
          <p:cNvPr id="394" name="Google Shape;394;p24" descr="Diagram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67400" y="4483626"/>
            <a:ext cx="6209200" cy="2288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2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Implementing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/>
              <a:t> gate: Step 3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0" name="Google Shape;400;p2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Step 3: Convert Boolean function to HDL syntax</a:t>
            </a:r>
            <a:endParaRPr dirty="0"/>
          </a:p>
          <a:p>
            <a:pPr marL="649224" lvl="1" indent="-283463" algn="l" rtl="0">
              <a:lnSpc>
                <a:spcPct val="114000"/>
              </a:lnSpc>
              <a:spcBef>
                <a:spcPts val="24"/>
              </a:spcBef>
              <a:spcAft>
                <a:spcPts val="0"/>
              </a:spcAft>
              <a:buSzPts val="2420"/>
              <a:buFont typeface="Calibri"/>
              <a:buChar char="▪"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A XOR B = (NOT(A) AND B) OR (A AND NOT(B))</a:t>
            </a: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649224" lvl="1" indent="-283463" algn="l" rtl="0">
              <a:lnSpc>
                <a:spcPct val="114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Assumes 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Not</a:t>
            </a:r>
            <a:r>
              <a:rPr lang="en-US" dirty="0"/>
              <a:t>,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And</a:t>
            </a:r>
            <a:r>
              <a:rPr lang="en-US" dirty="0"/>
              <a:t>, and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Or</a:t>
            </a:r>
            <a:r>
              <a:rPr lang="en-US" dirty="0"/>
              <a:t> are already implemented</a:t>
            </a:r>
            <a:endParaRPr dirty="0"/>
          </a:p>
          <a:p>
            <a:pPr marL="649224" lvl="1" indent="-283463" algn="l" rtl="0">
              <a:lnSpc>
                <a:spcPct val="114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Note the use of intermediary wires: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nota</a:t>
            </a:r>
            <a:r>
              <a:rPr lang="en-US" dirty="0"/>
              <a:t>, 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notb</a:t>
            </a:r>
            <a:r>
              <a:rPr lang="en-US" dirty="0"/>
              <a:t>,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dirty="0"/>
              <a:t>, and 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y</a:t>
            </a: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401" name="Google Shape;401;p2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  <p:sp>
        <p:nvSpPr>
          <p:cNvPr id="402" name="Google Shape;402;p25"/>
          <p:cNvSpPr/>
          <p:nvPr/>
        </p:nvSpPr>
        <p:spPr>
          <a:xfrm>
            <a:off x="677025" y="3429000"/>
            <a:ext cx="3731700" cy="30687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CHIP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Xor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6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a, b;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6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out;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b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6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PARTS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Not (in=a, out=nota);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Not (in=b, out=</a:t>
            </a:r>
            <a:r>
              <a:rPr lang="en-US" sz="16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notb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600" b="1" i="0" u="none" strike="noStrike" cap="none" dirty="0">
              <a:solidFill>
                <a:srgbClr val="00997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And (a=a, b=</a:t>
            </a:r>
            <a:r>
              <a:rPr lang="en-US" sz="16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notb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out=x);</a:t>
            </a:r>
            <a:endParaRPr sz="1600" b="1" i="0" u="none" strike="noStrike" cap="none" dirty="0">
              <a:solidFill>
                <a:srgbClr val="00997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And (a=nota, b=b, out=y);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Or  (a=x, b=y, out=out);</a:t>
            </a:r>
            <a:endParaRPr sz="16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3" name="Google Shape;403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08726" y="4275777"/>
            <a:ext cx="4354273" cy="160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69" name="Google Shape;69;p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A2A85"/>
                </a:solidFill>
              </a:rPr>
              <a:t>Time Management</a:t>
            </a:r>
            <a:endParaRPr b="1" dirty="0">
              <a:solidFill>
                <a:srgbClr val="4A2A85"/>
              </a:solidFill>
            </a:endParaRP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b="1" dirty="0">
                <a:solidFill>
                  <a:srgbClr val="4A2A85"/>
                </a:solidFill>
              </a:rPr>
              <a:t>Identifying Weekly Time Commitments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endParaRPr lang="en-US" dirty="0"/>
          </a:p>
          <a:p>
            <a:pPr marL="347472" lvl="0" indent="-347472"/>
            <a:r>
              <a:rPr lang="en-US" dirty="0"/>
              <a:t>Review of Boolean Logic and Functions</a:t>
            </a:r>
          </a:p>
          <a:p>
            <a:pPr marL="649224" lvl="1" indent="-283462">
              <a:buSzPts val="2080"/>
            </a:pPr>
            <a:r>
              <a:rPr lang="en-US" altLang="zh-CN" dirty="0"/>
              <a:t>Boolean Expressions, Circuit Diagrams, Truth Tables</a:t>
            </a:r>
          </a:p>
          <a:p>
            <a:pPr marL="649224" lvl="1" indent="-283462">
              <a:buSzPts val="2080"/>
            </a:pPr>
            <a:r>
              <a:rPr lang="en-US" altLang="zh-CN" dirty="0"/>
              <a:t>Boolean Function Synthesis Strategy</a:t>
            </a:r>
          </a:p>
          <a:p>
            <a:pPr marL="649224" lvl="1" indent="-283462">
              <a:buSzPts val="2080"/>
            </a:pPr>
            <a:endParaRPr dirty="0"/>
          </a:p>
          <a:p>
            <a:pPr marL="347472" indent="-347472"/>
            <a:r>
              <a:rPr lang="en-US" altLang="zh-CN" dirty="0"/>
              <a:t>Implementing an </a:t>
            </a:r>
            <a:r>
              <a:rPr lang="en-US" altLang="zh-CN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altLang="zh-CN" dirty="0"/>
              <a:t> gate in HDL</a:t>
            </a:r>
            <a:endParaRPr lang="en-US" dirty="0"/>
          </a:p>
          <a:p>
            <a:pPr marL="649224" lvl="1" indent="-283462">
              <a:buSzPts val="2080"/>
            </a:pPr>
            <a:r>
              <a:rPr lang="en-US" altLang="zh-CN" dirty="0"/>
              <a:t>Applying the Boolean Function Synthesis Strategy</a:t>
            </a:r>
            <a:endParaRPr lang="en-US" dirty="0"/>
          </a:p>
          <a:p>
            <a:pPr marL="365761" lvl="1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</a:pPr>
            <a:endParaRPr lang="en-US" dirty="0"/>
          </a:p>
          <a:p>
            <a:pPr marL="347472" lvl="0" indent="-347472">
              <a:lnSpc>
                <a:spcPct val="100000"/>
              </a:lnSpc>
            </a:pPr>
            <a:r>
              <a:rPr lang="en-US" dirty="0"/>
              <a:t>Making Decisions in Hardware</a:t>
            </a:r>
          </a:p>
          <a:p>
            <a:pPr marL="649224" lvl="1" indent="-283463">
              <a:lnSpc>
                <a:spcPct val="100000"/>
              </a:lnSpc>
              <a:spcBef>
                <a:spcPts val="440"/>
              </a:spcBef>
            </a:pPr>
            <a:r>
              <a:rPr lang="en-US" dirty="0"/>
              <a:t>Multiplexer and Demultiplexer Logical Gate</a:t>
            </a:r>
          </a:p>
        </p:txBody>
      </p:sp>
      <p:sp>
        <p:nvSpPr>
          <p:cNvPr id="70" name="Google Shape;70;p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03364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69" name="Google Shape;69;p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Time Management</a:t>
            </a:r>
            <a:endParaRPr dirty="0">
              <a:solidFill>
                <a:schemeClr val="tx1"/>
              </a:solidFill>
            </a:endParaRP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>
                <a:solidFill>
                  <a:schemeClr val="tx1"/>
                </a:solidFill>
              </a:rPr>
              <a:t>Identifying Weekly Time Commitments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endParaRPr lang="en-US" dirty="0"/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Review of Boolean Logic and Functions</a:t>
            </a:r>
          </a:p>
          <a:p>
            <a:pPr marL="649224" lvl="1" indent="-283462">
              <a:buSzPts val="2080"/>
            </a:pPr>
            <a:r>
              <a:rPr lang="en-US" altLang="zh-CN" dirty="0">
                <a:solidFill>
                  <a:schemeClr val="tx1"/>
                </a:solidFill>
              </a:rPr>
              <a:t>Boolean Expressions, Circuit Diagrams, Truth Tables</a:t>
            </a:r>
          </a:p>
          <a:p>
            <a:pPr marL="649224" lvl="1" indent="-283462">
              <a:buSzPts val="2080"/>
            </a:pPr>
            <a:r>
              <a:rPr lang="en-US" altLang="zh-CN" dirty="0">
                <a:solidFill>
                  <a:schemeClr val="tx1"/>
                </a:solidFill>
              </a:rPr>
              <a:t>Boolean Function Synthesis Strategy</a:t>
            </a:r>
          </a:p>
          <a:p>
            <a:pPr marL="649224" lvl="1" indent="-283462">
              <a:buSzPts val="2080"/>
            </a:pPr>
            <a:endParaRPr dirty="0"/>
          </a:p>
          <a:p>
            <a:pPr marL="347472" indent="-347472"/>
            <a:r>
              <a:rPr lang="en-US" altLang="zh-CN" dirty="0">
                <a:solidFill>
                  <a:schemeClr val="tx1"/>
                </a:solidFill>
              </a:rPr>
              <a:t>Implementing an </a:t>
            </a:r>
            <a:r>
              <a:rPr lang="en-US" altLang="zh-CN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altLang="zh-CN" dirty="0">
                <a:solidFill>
                  <a:schemeClr val="tx1"/>
                </a:solidFill>
              </a:rPr>
              <a:t> gate in HDL</a:t>
            </a:r>
            <a:endParaRPr lang="en-US" dirty="0">
              <a:solidFill>
                <a:schemeClr val="tx1"/>
              </a:solidFill>
            </a:endParaRPr>
          </a:p>
          <a:p>
            <a:pPr marL="649224" lvl="1" indent="-283462">
              <a:buSzPts val="2080"/>
            </a:pPr>
            <a:r>
              <a:rPr lang="en-US" altLang="zh-CN" dirty="0">
                <a:solidFill>
                  <a:schemeClr val="tx1"/>
                </a:solidFill>
              </a:rPr>
              <a:t>Applying the Boolean Function Synthesis Strategy</a:t>
            </a:r>
            <a:endParaRPr lang="en-US" dirty="0">
              <a:solidFill>
                <a:schemeClr val="tx1"/>
              </a:solidFill>
            </a:endParaRPr>
          </a:p>
          <a:p>
            <a:pPr marL="365761" lvl="1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</a:pPr>
            <a:endParaRPr lang="en-US" dirty="0"/>
          </a:p>
          <a:p>
            <a:pPr marL="347472" lvl="0" indent="-347472">
              <a:lnSpc>
                <a:spcPct val="100000"/>
              </a:lnSpc>
            </a:pPr>
            <a:r>
              <a:rPr lang="en-US" b="1" dirty="0">
                <a:solidFill>
                  <a:srgbClr val="4A2A85"/>
                </a:solidFill>
              </a:rPr>
              <a:t>Making Decisions in Hardware</a:t>
            </a:r>
          </a:p>
          <a:p>
            <a:pPr marL="649224" lvl="1" indent="-283463">
              <a:lnSpc>
                <a:spcPct val="100000"/>
              </a:lnSpc>
              <a:spcBef>
                <a:spcPts val="440"/>
              </a:spcBef>
            </a:pPr>
            <a:r>
              <a:rPr lang="en-US" b="1" dirty="0">
                <a:solidFill>
                  <a:srgbClr val="4A2A85"/>
                </a:solidFill>
              </a:rPr>
              <a:t>Multiplexer and Demultiplexer Logical Gate</a:t>
            </a:r>
          </a:p>
        </p:txBody>
      </p:sp>
      <p:sp>
        <p:nvSpPr>
          <p:cNvPr id="70" name="Google Shape;70;p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63884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Making Decisions in Hardware</a:t>
            </a:r>
            <a:endParaRPr dirty="0"/>
          </a:p>
        </p:txBody>
      </p:sp>
      <p:sp>
        <p:nvSpPr>
          <p:cNvPr id="156" name="Google Shape;156;p1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1375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We write if/else statements in Java with the understanding that </a:t>
            </a:r>
            <a:r>
              <a:rPr lang="en-US" i="1" dirty="0"/>
              <a:t>only one </a:t>
            </a:r>
            <a:r>
              <a:rPr lang="en-US" dirty="0"/>
              <a:t>of the branches will run</a:t>
            </a:r>
          </a:p>
          <a:p>
            <a:pPr marL="640080" lvl="1" indent="-283464"/>
            <a:r>
              <a:rPr lang="en-US" dirty="0"/>
              <a:t>For example, in the following code, we expect to compute one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a &amp; 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a | 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(not both)</a:t>
            </a:r>
          </a:p>
          <a:p>
            <a:pPr marL="347472" lvl="0" indent="-347472"/>
            <a:endParaRPr lang="en-US" dirty="0"/>
          </a:p>
          <a:p>
            <a:pPr marL="347472" lvl="0" indent="-347472"/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347472" lvl="0" indent="-347472"/>
            <a:r>
              <a:rPr lang="en-US" dirty="0"/>
              <a:t>In hardware, the entire circuit is always executing</a:t>
            </a:r>
          </a:p>
          <a:p>
            <a:pPr marL="640080" lvl="1" indent="-283464"/>
            <a:r>
              <a:rPr lang="en-US" dirty="0"/>
              <a:t>We can’t “turn off” a part of a circuit based on a condition</a:t>
            </a:r>
          </a:p>
          <a:p>
            <a:pPr marL="640080" lvl="1" indent="-283464"/>
            <a:r>
              <a:rPr lang="en-US" dirty="0"/>
              <a:t>Instead, we create circuits for different conditions and choose which output based on a condition instead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182880" indent="-283464">
              <a:spcBef>
                <a:spcPts val="24"/>
              </a:spcBef>
              <a:buSzPts val="2420"/>
              <a:buChar char="▪"/>
            </a:pPr>
            <a:endParaRPr dirty="0"/>
          </a:p>
        </p:txBody>
      </p:sp>
      <p:sp>
        <p:nvSpPr>
          <p:cNvPr id="157" name="Google Shape;157;p1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  <p:sp>
        <p:nvSpPr>
          <p:cNvPr id="158" name="Google Shape;158;p13"/>
          <p:cNvSpPr txBox="1"/>
          <p:nvPr/>
        </p:nvSpPr>
        <p:spPr>
          <a:xfrm>
            <a:off x="5443680" y="2844705"/>
            <a:ext cx="4572000" cy="2000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if (c == 0) { </a:t>
            </a:r>
            <a:endParaRPr lang="en-US"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    out = a &amp; b;</a:t>
            </a:r>
            <a:endParaRPr lang="en-US"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 else { </a:t>
            </a:r>
            <a:endParaRPr lang="en-US"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    out = a | b;</a:t>
            </a:r>
            <a:endParaRPr lang="en-US"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-US" sz="20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endParaRPr lang="en-US" sz="2000" b="0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Decisions in Hardware: Mux Gate</a:t>
            </a:r>
            <a:endParaRPr dirty="0"/>
          </a:p>
        </p:txBody>
      </p:sp>
      <p:sp>
        <p:nvSpPr>
          <p:cNvPr id="164" name="Google Shape;164;p14"/>
          <p:cNvSpPr txBox="1">
            <a:spLocks noGrp="1"/>
          </p:cNvSpPr>
          <p:nvPr>
            <p:ph type="body" idx="1"/>
          </p:nvPr>
        </p:nvSpPr>
        <p:spPr>
          <a:xfrm>
            <a:off x="396876" y="1362075"/>
            <a:ext cx="6745166" cy="5005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We can use a </a:t>
            </a:r>
            <a:r>
              <a:rPr lang="en-US" b="1" dirty="0"/>
              <a:t>Multiplexer (Mux) gate</a:t>
            </a:r>
            <a:r>
              <a:rPr lang="en-US" dirty="0"/>
              <a:t> to choose which singular input to output</a:t>
            </a:r>
          </a:p>
          <a:p>
            <a:pPr marL="649224" lvl="1" indent="-283463">
              <a:lnSpc>
                <a:spcPct val="100000"/>
              </a:lnSpc>
              <a:spcBef>
                <a:spcPts val="440"/>
              </a:spcBef>
            </a:pPr>
            <a:r>
              <a:rPr lang="en-US" dirty="0"/>
              <a:t>Takes three inputs: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and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sel</a:t>
            </a:r>
          </a:p>
          <a:p>
            <a:pPr marL="649224" lvl="1" indent="-283463">
              <a:lnSpc>
                <a:spcPct val="100000"/>
              </a:lnSpc>
              <a:spcBef>
                <a:spcPts val="44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 == 0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then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out = a</a:t>
            </a:r>
          </a:p>
          <a:p>
            <a:pPr marL="649224" lvl="1" indent="-283463">
              <a:lnSpc>
                <a:spcPct val="100000"/>
              </a:lnSpc>
              <a:spcBef>
                <a:spcPts val="44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Otherwise,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out = b</a:t>
            </a:r>
          </a:p>
          <a:p>
            <a:pPr marL="347472" indent="-347472"/>
            <a:endParaRPr lang="en-US" dirty="0"/>
          </a:p>
          <a:p>
            <a:pPr marL="347472" indent="-347472"/>
            <a:r>
              <a:rPr lang="en-US" dirty="0"/>
              <a:t>Mux Gate Truth Table:</a:t>
            </a:r>
          </a:p>
          <a:p>
            <a:pPr marL="649224" lvl="1" indent="-283463">
              <a:lnSpc>
                <a:spcPct val="100000"/>
              </a:lnSpc>
              <a:spcBef>
                <a:spcPts val="44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5761" lvl="1" indent="0">
              <a:lnSpc>
                <a:spcPct val="100000"/>
              </a:lnSpc>
              <a:spcBef>
                <a:spcPts val="440"/>
              </a:spcBef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5" name="Google Shape;165;p1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  <p:sp>
        <p:nvSpPr>
          <p:cNvPr id="166" name="Google Shape;166;p14"/>
          <p:cNvSpPr/>
          <p:nvPr/>
        </p:nvSpPr>
        <p:spPr>
          <a:xfrm rot="5400000">
            <a:off x="6907104" y="1577301"/>
            <a:ext cx="1243324" cy="506870"/>
          </a:xfrm>
          <a:prstGeom prst="trapezoid">
            <a:avLst>
              <a:gd name="adj" fmla="val 69615"/>
            </a:avLst>
          </a:prstGeom>
          <a:solidFill>
            <a:srgbClr val="C9DAF8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7" name="Google Shape;167;p14"/>
          <p:cNvCxnSpPr/>
          <p:nvPr/>
        </p:nvCxnSpPr>
        <p:spPr>
          <a:xfrm>
            <a:off x="6924443" y="1586808"/>
            <a:ext cx="347472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68" name="Google Shape;168;p14"/>
          <p:cNvCxnSpPr/>
          <p:nvPr/>
        </p:nvCxnSpPr>
        <p:spPr>
          <a:xfrm>
            <a:off x="6924443" y="2110156"/>
            <a:ext cx="347472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69" name="Google Shape;169;p14"/>
          <p:cNvCxnSpPr/>
          <p:nvPr/>
        </p:nvCxnSpPr>
        <p:spPr>
          <a:xfrm>
            <a:off x="7766839" y="1845348"/>
            <a:ext cx="350728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70" name="Google Shape;170;p14"/>
          <p:cNvCxnSpPr/>
          <p:nvPr/>
        </p:nvCxnSpPr>
        <p:spPr>
          <a:xfrm rot="10800000">
            <a:off x="7563477" y="2255527"/>
            <a:ext cx="0" cy="347472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71" name="Google Shape;171;p14"/>
          <p:cNvSpPr txBox="1"/>
          <p:nvPr/>
        </p:nvSpPr>
        <p:spPr>
          <a:xfrm>
            <a:off x="7275331" y="1683749"/>
            <a:ext cx="52290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Mux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14"/>
          <p:cNvSpPr txBox="1"/>
          <p:nvPr/>
        </p:nvSpPr>
        <p:spPr>
          <a:xfrm>
            <a:off x="6644610" y="1435287"/>
            <a:ext cx="2920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4"/>
          <p:cNvSpPr txBox="1"/>
          <p:nvPr/>
        </p:nvSpPr>
        <p:spPr>
          <a:xfrm>
            <a:off x="6644610" y="1956267"/>
            <a:ext cx="2920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4"/>
          <p:cNvSpPr txBox="1"/>
          <p:nvPr/>
        </p:nvSpPr>
        <p:spPr>
          <a:xfrm>
            <a:off x="7316481" y="2602999"/>
            <a:ext cx="50687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sel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14"/>
          <p:cNvSpPr txBox="1"/>
          <p:nvPr/>
        </p:nvSpPr>
        <p:spPr>
          <a:xfrm>
            <a:off x="8117567" y="1696626"/>
            <a:ext cx="50687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08D093-F1AF-AB44-ADDA-E384AB7D7480}"/>
              </a:ext>
            </a:extLst>
          </p:cNvPr>
          <p:cNvSpPr txBox="1"/>
          <p:nvPr/>
        </p:nvSpPr>
        <p:spPr>
          <a:xfrm>
            <a:off x="7303697" y="1440850"/>
            <a:ext cx="845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45C3052-C1B4-D44B-B82C-ECAF129B8692}"/>
              </a:ext>
            </a:extLst>
          </p:cNvPr>
          <p:cNvSpPr txBox="1"/>
          <p:nvPr/>
        </p:nvSpPr>
        <p:spPr>
          <a:xfrm>
            <a:off x="7303697" y="1957628"/>
            <a:ext cx="845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graphicFrame>
        <p:nvGraphicFramePr>
          <p:cNvPr id="3" name="Google Shape;367;g10bbfbbf550_2_25">
            <a:extLst>
              <a:ext uri="{FF2B5EF4-FFF2-40B4-BE49-F238E27FC236}">
                <a16:creationId xmlns:a16="http://schemas.microsoft.com/office/drawing/2014/main" id="{AADDAFF0-150B-484F-EB48-364B72C1AE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8047783"/>
              </p:ext>
            </p:extLst>
          </p:nvPr>
        </p:nvGraphicFramePr>
        <p:xfrm>
          <a:off x="4572000" y="3305934"/>
          <a:ext cx="3717436" cy="329193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929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359">
                  <a:extLst>
                    <a:ext uri="{9D8B030D-6E8A-4147-A177-3AD203B41FA5}">
                      <a16:colId xmlns:a16="http://schemas.microsoft.com/office/drawing/2014/main" val="539579523"/>
                    </a:ext>
                  </a:extLst>
                </a:gridCol>
                <a:gridCol w="929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453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800" b="1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800" b="1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sel</a:t>
                      </a:r>
                      <a:endParaRPr sz="1800" b="1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800" b="1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53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53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53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53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53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8190732"/>
                  </a:ext>
                </a:extLst>
              </a:tr>
              <a:tr h="31453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0419623"/>
                  </a:ext>
                </a:extLst>
              </a:tr>
              <a:tr h="31453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7999213"/>
                  </a:ext>
                </a:extLst>
              </a:tr>
              <a:tr h="31453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7881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Decisions in Hardware: </a:t>
            </a:r>
            <a:r>
              <a:rPr lang="en-US" dirty="0" err="1"/>
              <a:t>DMux</a:t>
            </a:r>
            <a:r>
              <a:rPr lang="en-US" dirty="0"/>
              <a:t> Gate</a:t>
            </a:r>
            <a:endParaRPr dirty="0"/>
          </a:p>
        </p:txBody>
      </p:sp>
      <p:sp>
        <p:nvSpPr>
          <p:cNvPr id="164" name="Google Shape;164;p14"/>
          <p:cNvSpPr txBox="1">
            <a:spLocks noGrp="1"/>
          </p:cNvSpPr>
          <p:nvPr>
            <p:ph type="body" idx="1"/>
          </p:nvPr>
        </p:nvSpPr>
        <p:spPr>
          <a:xfrm>
            <a:off x="396876" y="1362075"/>
            <a:ext cx="6909028" cy="5005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A </a:t>
            </a:r>
            <a:r>
              <a:rPr lang="en-US" b="1" dirty="0"/>
              <a:t>Demultiplexer (</a:t>
            </a:r>
            <a:r>
              <a:rPr lang="en-US" b="1" dirty="0" err="1"/>
              <a:t>DMux</a:t>
            </a:r>
            <a:r>
              <a:rPr lang="en-US" b="1" dirty="0"/>
              <a:t>) gate </a:t>
            </a:r>
            <a:r>
              <a:rPr lang="en-US" dirty="0"/>
              <a:t>passes one input to one of two outputs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 to the rest</a:t>
            </a:r>
          </a:p>
          <a:p>
            <a:pPr marL="649224" lvl="1" indent="-283463">
              <a:lnSpc>
                <a:spcPct val="100000"/>
              </a:lnSpc>
              <a:spcBef>
                <a:spcPts val="440"/>
              </a:spcBef>
            </a:pPr>
            <a:r>
              <a:rPr lang="en-US" dirty="0"/>
              <a:t>Takes two inputs: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sel</a:t>
            </a:r>
          </a:p>
          <a:p>
            <a:pPr marL="649224" lvl="1" indent="-283463">
              <a:lnSpc>
                <a:spcPct val="100000"/>
              </a:lnSpc>
              <a:spcBef>
                <a:spcPts val="44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 == 0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then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in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 = 0</a:t>
            </a:r>
          </a:p>
          <a:p>
            <a:pPr marL="649224" lvl="1" indent="-283463">
              <a:lnSpc>
                <a:spcPct val="100000"/>
              </a:lnSpc>
              <a:spcBef>
                <a:spcPts val="44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Otherwise,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0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 = in</a:t>
            </a: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indent="-347472"/>
            <a:r>
              <a:rPr lang="en-US" dirty="0" err="1"/>
              <a:t>DMux</a:t>
            </a:r>
            <a:r>
              <a:rPr lang="en-US" dirty="0"/>
              <a:t> Gate Truth Table:</a:t>
            </a:r>
          </a:p>
          <a:p>
            <a:pPr marL="457200" lvl="1" indent="0">
              <a:spcBef>
                <a:spcPts val="440"/>
              </a:spcBef>
              <a:buSzPts val="2080"/>
              <a:buNone/>
            </a:pPr>
            <a:endParaRPr dirty="0"/>
          </a:p>
        </p:txBody>
      </p:sp>
      <p:sp>
        <p:nvSpPr>
          <p:cNvPr id="165" name="Google Shape;165;p1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  <p:sp>
        <p:nvSpPr>
          <p:cNvPr id="17" name="Google Shape;166;p14">
            <a:extLst>
              <a:ext uri="{FF2B5EF4-FFF2-40B4-BE49-F238E27FC236}">
                <a16:creationId xmlns:a16="http://schemas.microsoft.com/office/drawing/2014/main" id="{BE637480-88E9-3C4A-A55D-30F3013DCE3A}"/>
              </a:ext>
            </a:extLst>
          </p:cNvPr>
          <p:cNvSpPr/>
          <p:nvPr/>
        </p:nvSpPr>
        <p:spPr>
          <a:xfrm rot="16200000" flipH="1">
            <a:off x="6937677" y="2284343"/>
            <a:ext cx="1243324" cy="506870"/>
          </a:xfrm>
          <a:prstGeom prst="trapezoid">
            <a:avLst>
              <a:gd name="adj" fmla="val 69615"/>
            </a:avLst>
          </a:prstGeom>
          <a:solidFill>
            <a:srgbClr val="C9DAF8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722E964-897E-1C4A-9165-24D31A680002}"/>
              </a:ext>
            </a:extLst>
          </p:cNvPr>
          <p:cNvSpPr txBox="1"/>
          <p:nvPr/>
        </p:nvSpPr>
        <p:spPr>
          <a:xfrm>
            <a:off x="7526309" y="2127704"/>
            <a:ext cx="845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</p:txBody>
      </p:sp>
      <p:cxnSp>
        <p:nvCxnSpPr>
          <p:cNvPr id="18" name="Google Shape;167;p14">
            <a:extLst>
              <a:ext uri="{FF2B5EF4-FFF2-40B4-BE49-F238E27FC236}">
                <a16:creationId xmlns:a16="http://schemas.microsoft.com/office/drawing/2014/main" id="{4C2EB26E-CB06-6E43-AA69-5D01486857ED}"/>
              </a:ext>
            </a:extLst>
          </p:cNvPr>
          <p:cNvCxnSpPr/>
          <p:nvPr/>
        </p:nvCxnSpPr>
        <p:spPr>
          <a:xfrm>
            <a:off x="7816014" y="2273828"/>
            <a:ext cx="347472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9" name="Google Shape;168;p14">
            <a:extLst>
              <a:ext uri="{FF2B5EF4-FFF2-40B4-BE49-F238E27FC236}">
                <a16:creationId xmlns:a16="http://schemas.microsoft.com/office/drawing/2014/main" id="{A6527272-8BF4-6645-BE4C-8BDC36E9BEC4}"/>
              </a:ext>
            </a:extLst>
          </p:cNvPr>
          <p:cNvCxnSpPr/>
          <p:nvPr/>
        </p:nvCxnSpPr>
        <p:spPr>
          <a:xfrm>
            <a:off x="7816022" y="2817198"/>
            <a:ext cx="347472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0" name="Google Shape;169;p14">
            <a:extLst>
              <a:ext uri="{FF2B5EF4-FFF2-40B4-BE49-F238E27FC236}">
                <a16:creationId xmlns:a16="http://schemas.microsoft.com/office/drawing/2014/main" id="{6A8B1E0A-FD31-B541-9005-7EA74B3D3737}"/>
              </a:ext>
            </a:extLst>
          </p:cNvPr>
          <p:cNvCxnSpPr/>
          <p:nvPr/>
        </p:nvCxnSpPr>
        <p:spPr>
          <a:xfrm>
            <a:off x="6949758" y="2552390"/>
            <a:ext cx="350728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1" name="Google Shape;170;p14">
            <a:extLst>
              <a:ext uri="{FF2B5EF4-FFF2-40B4-BE49-F238E27FC236}">
                <a16:creationId xmlns:a16="http://schemas.microsoft.com/office/drawing/2014/main" id="{AE078723-0E16-384E-A41D-0E2BF6E7CB65}"/>
              </a:ext>
            </a:extLst>
          </p:cNvPr>
          <p:cNvCxnSpPr/>
          <p:nvPr/>
        </p:nvCxnSpPr>
        <p:spPr>
          <a:xfrm rot="10800000">
            <a:off x="7533982" y="2955894"/>
            <a:ext cx="0" cy="347472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2" name="Google Shape;171;p14">
            <a:extLst>
              <a:ext uri="{FF2B5EF4-FFF2-40B4-BE49-F238E27FC236}">
                <a16:creationId xmlns:a16="http://schemas.microsoft.com/office/drawing/2014/main" id="{E31E295A-22EE-A649-8AA1-D19805252EE9}"/>
              </a:ext>
            </a:extLst>
          </p:cNvPr>
          <p:cNvSpPr txBox="1"/>
          <p:nvPr/>
        </p:nvSpPr>
        <p:spPr>
          <a:xfrm>
            <a:off x="7252510" y="2370769"/>
            <a:ext cx="643315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DMux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172;p14">
            <a:extLst>
              <a:ext uri="{FF2B5EF4-FFF2-40B4-BE49-F238E27FC236}">
                <a16:creationId xmlns:a16="http://schemas.microsoft.com/office/drawing/2014/main" id="{02349731-3768-4042-B594-72DAB18FB804}"/>
              </a:ext>
            </a:extLst>
          </p:cNvPr>
          <p:cNvSpPr txBox="1"/>
          <p:nvPr/>
        </p:nvSpPr>
        <p:spPr>
          <a:xfrm>
            <a:off x="8150234" y="2122302"/>
            <a:ext cx="2920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173;p14">
            <a:extLst>
              <a:ext uri="{FF2B5EF4-FFF2-40B4-BE49-F238E27FC236}">
                <a16:creationId xmlns:a16="http://schemas.microsoft.com/office/drawing/2014/main" id="{F873DD1D-8244-E84B-A0CE-2B5F4272BEF4}"/>
              </a:ext>
            </a:extLst>
          </p:cNvPr>
          <p:cNvSpPr txBox="1"/>
          <p:nvPr/>
        </p:nvSpPr>
        <p:spPr>
          <a:xfrm>
            <a:off x="8153241" y="2667373"/>
            <a:ext cx="2920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174;p14">
            <a:extLst>
              <a:ext uri="{FF2B5EF4-FFF2-40B4-BE49-F238E27FC236}">
                <a16:creationId xmlns:a16="http://schemas.microsoft.com/office/drawing/2014/main" id="{FCD083AA-FD1E-294C-AD68-09A245BC1020}"/>
              </a:ext>
            </a:extLst>
          </p:cNvPr>
          <p:cNvSpPr txBox="1"/>
          <p:nvPr/>
        </p:nvSpPr>
        <p:spPr>
          <a:xfrm>
            <a:off x="7286986" y="3303366"/>
            <a:ext cx="50687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sel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175;p14">
            <a:extLst>
              <a:ext uri="{FF2B5EF4-FFF2-40B4-BE49-F238E27FC236}">
                <a16:creationId xmlns:a16="http://schemas.microsoft.com/office/drawing/2014/main" id="{F3A59A76-1C59-0D4B-B201-440FAA3B3BA0}"/>
              </a:ext>
            </a:extLst>
          </p:cNvPr>
          <p:cNvSpPr txBox="1"/>
          <p:nvPr/>
        </p:nvSpPr>
        <p:spPr>
          <a:xfrm>
            <a:off x="6553183" y="2397782"/>
            <a:ext cx="50687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377B293-2C3D-5F4A-B52C-BA4DB236B262}"/>
              </a:ext>
            </a:extLst>
          </p:cNvPr>
          <p:cNvSpPr txBox="1"/>
          <p:nvPr/>
        </p:nvSpPr>
        <p:spPr>
          <a:xfrm>
            <a:off x="7543192" y="2650691"/>
            <a:ext cx="845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graphicFrame>
        <p:nvGraphicFramePr>
          <p:cNvPr id="3" name="Google Shape;367;g10bbfbbf550_2_25">
            <a:extLst>
              <a:ext uri="{FF2B5EF4-FFF2-40B4-BE49-F238E27FC236}">
                <a16:creationId xmlns:a16="http://schemas.microsoft.com/office/drawing/2014/main" id="{B2C0C58F-FFCB-B37A-C25D-47FF55A8B1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1722570"/>
              </p:ext>
            </p:extLst>
          </p:nvPr>
        </p:nvGraphicFramePr>
        <p:xfrm>
          <a:off x="4572000" y="4084064"/>
          <a:ext cx="3717436" cy="18288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929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359">
                  <a:extLst>
                    <a:ext uri="{9D8B030D-6E8A-4147-A177-3AD203B41FA5}">
                      <a16:colId xmlns:a16="http://schemas.microsoft.com/office/drawing/2014/main" val="539579523"/>
                    </a:ext>
                  </a:extLst>
                </a:gridCol>
                <a:gridCol w="929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277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in</a:t>
                      </a:r>
                      <a:endParaRPr sz="1800" b="1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sel</a:t>
                      </a:r>
                      <a:endParaRPr sz="1800" b="1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800" b="1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800" b="1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77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77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77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77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75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Example of Applying the Mux Gate</a:t>
            </a:r>
            <a:endParaRPr dirty="0"/>
          </a:p>
        </p:txBody>
      </p:sp>
      <p:sp>
        <p:nvSpPr>
          <p:cNvPr id="198" name="Google Shape;198;p1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Draw the circuit diagram that corresponds to the following pseudocode: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99" name="Google Shape;199;p1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34</a:t>
            </a:fld>
            <a:endParaRPr/>
          </a:p>
        </p:txBody>
      </p:sp>
      <p:sp>
        <p:nvSpPr>
          <p:cNvPr id="200" name="Google Shape;200;p17"/>
          <p:cNvSpPr txBox="1"/>
          <p:nvPr/>
        </p:nvSpPr>
        <p:spPr>
          <a:xfrm>
            <a:off x="780964" y="3197364"/>
            <a:ext cx="4572000" cy="1785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if (sel == 0) {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out = ~a | ~b;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 else {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out = a | b;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91739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Implementation a Mux and </a:t>
            </a:r>
            <a:r>
              <a:rPr lang="en-US" dirty="0" err="1"/>
              <a:t>DMux</a:t>
            </a:r>
            <a:r>
              <a:rPr lang="en-US" dirty="0"/>
              <a:t> Gate</a:t>
            </a:r>
            <a:endParaRPr dirty="0"/>
          </a:p>
        </p:txBody>
      </p:sp>
      <p:sp>
        <p:nvSpPr>
          <p:cNvPr id="181" name="Google Shape;181;p1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35</a:t>
            </a:fld>
            <a:endParaRPr/>
          </a:p>
        </p:txBody>
      </p:sp>
      <p:sp>
        <p:nvSpPr>
          <p:cNvPr id="182" name="Google Shape;182;p1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We can follow the same process as implementing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/>
              <a:t> gate from earlier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Plan of action: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Step 1: Create the logic operation’s </a:t>
            </a:r>
            <a:r>
              <a:rPr lang="en-US" b="1" dirty="0"/>
              <a:t>truth table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Step 2: Use truth table to generate a </a:t>
            </a:r>
            <a:r>
              <a:rPr lang="en-US" b="1" dirty="0"/>
              <a:t>Boolean function</a:t>
            </a:r>
            <a:r>
              <a:rPr lang="en-US" dirty="0"/>
              <a:t> using strategies we’ve learned, such as the Boolean Function Synthesis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Step 3: Convert Boolean function to </a:t>
            </a:r>
            <a:r>
              <a:rPr lang="en-US" b="1" dirty="0"/>
              <a:t>HDL</a:t>
            </a: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Exercise for you to practice in Project 2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6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Post-Lecture Reminders</a:t>
            </a:r>
            <a:endParaRPr dirty="0"/>
          </a:p>
        </p:txBody>
      </p:sp>
      <p:sp>
        <p:nvSpPr>
          <p:cNvPr id="337" name="Google Shape;337;p6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indent="-347472"/>
            <a:r>
              <a:rPr lang="en-US" b="1" dirty="0">
                <a:solidFill>
                  <a:schemeClr val="tx1"/>
                </a:solidFill>
              </a:rPr>
              <a:t>Project 1 due tonight (10/6) at 11:59pm</a:t>
            </a:r>
            <a:endParaRPr lang="en-US" dirty="0"/>
          </a:p>
          <a:p>
            <a:pPr marL="347472" lvl="0" indent="-347472"/>
            <a:endParaRPr lang="en-US" dirty="0"/>
          </a:p>
          <a:p>
            <a:pPr marL="347472" lvl="0" indent="-347472"/>
            <a:r>
              <a:rPr lang="en-US" dirty="0"/>
              <a:t>Project 2 (Study Skills Inventory &amp; Boolean Logic) released today, due next Thursday (10/13)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/>
              <a:t>Course Staff Support</a:t>
            </a:r>
          </a:p>
          <a:p>
            <a:pPr marL="699516" lvl="1" indent="-342900"/>
            <a:r>
              <a:rPr lang="en-US" dirty="0">
                <a:solidFill>
                  <a:schemeClr val="tx1"/>
                </a:solidFill>
              </a:rPr>
              <a:t>Eric has office hours in CSE2 153 today after lecture</a:t>
            </a:r>
          </a:p>
          <a:p>
            <a:pPr marL="699516" lvl="1" indent="-342900"/>
            <a:r>
              <a:rPr lang="en-US" dirty="0">
                <a:solidFill>
                  <a:schemeClr val="tx1"/>
                </a:solidFill>
              </a:rPr>
              <a:t>Post your questions on the Ed discussion board</a:t>
            </a:r>
            <a:endParaRPr lang="en-US"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sz="2000"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2000"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38" name="Google Shape;338;p6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36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Time Management</a:t>
            </a:r>
            <a:endParaRPr dirty="0"/>
          </a:p>
        </p:txBody>
      </p:sp>
      <p:sp>
        <p:nvSpPr>
          <p:cNvPr id="78" name="Google Shape;78;p3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8" name="Google Shape;69;p2">
            <a:extLst>
              <a:ext uri="{FF2B5EF4-FFF2-40B4-BE49-F238E27FC236}">
                <a16:creationId xmlns:a16="http://schemas.microsoft.com/office/drawing/2014/main" id="{7C0FA424-A48A-CF54-1E39-F189DCF80A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One of your most valuable resources in college is time</a:t>
            </a:r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What typically fills up your time during the quarter?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>
                <a:solidFill>
                  <a:schemeClr val="tx1"/>
                </a:solidFill>
              </a:rPr>
              <a:t>Lectures, quiz sections, and attending office hours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>
                <a:solidFill>
                  <a:schemeClr val="tx1"/>
                </a:solidFill>
              </a:rPr>
              <a:t>Part-time jobs and working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>
                <a:solidFill>
                  <a:schemeClr val="tx1"/>
                </a:solidFill>
              </a:rPr>
              <a:t>Studying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>
                <a:solidFill>
                  <a:schemeClr val="tx1"/>
                </a:solidFill>
              </a:rPr>
              <a:t>Extracurricular activities or RSOs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>
                <a:solidFill>
                  <a:schemeClr val="tx1"/>
                </a:solidFill>
              </a:rPr>
              <a:t>Commuting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>
                <a:solidFill>
                  <a:schemeClr val="tx1"/>
                </a:solidFill>
              </a:rPr>
              <a:t>Chores at home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>
                <a:solidFill>
                  <a:schemeClr val="tx1"/>
                </a:solidFill>
              </a:rPr>
              <a:t>Socializing with friends and family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>
                <a:solidFill>
                  <a:schemeClr val="tx1"/>
                </a:solidFill>
              </a:rPr>
              <a:t>Physical, mental, spiritual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Weekly Time Commitments</a:t>
            </a:r>
            <a:endParaRPr dirty="0"/>
          </a:p>
        </p:txBody>
      </p:sp>
      <p:sp>
        <p:nvSpPr>
          <p:cNvPr id="69" name="Google Shape;69;p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</a:rPr>
              <a:t>Class meeting times and quiz sections</a:t>
            </a:r>
          </a:p>
          <a:p>
            <a:pPr marL="804672" lvl="1" indent="-347472">
              <a:lnSpc>
                <a:spcPct val="100000"/>
              </a:lnSpc>
            </a:pPr>
            <a:endParaRPr sz="1800" dirty="0"/>
          </a:p>
          <a:p>
            <a:pPr marL="347472" lvl="0" indent="-347472"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</a:rPr>
              <a:t>Family, friends, community, extracurricular commitments</a:t>
            </a:r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sz="1800" dirty="0"/>
          </a:p>
          <a:p>
            <a:pPr marL="347472" lvl="0" indent="-347472">
              <a:lnSpc>
                <a:spcPct val="100000"/>
              </a:lnSpc>
            </a:pPr>
            <a:r>
              <a:rPr lang="en-US" dirty="0"/>
              <a:t>Physical, mental, social, spiritual activities</a:t>
            </a:r>
          </a:p>
          <a:p>
            <a:pPr marL="804672" lvl="1" indent="-347472">
              <a:lnSpc>
                <a:spcPct val="100000"/>
              </a:lnSpc>
            </a:pPr>
            <a:endParaRPr lang="en-US" sz="1800" dirty="0"/>
          </a:p>
          <a:p>
            <a:pPr marL="347472" lvl="0" indent="-347472">
              <a:lnSpc>
                <a:spcPct val="100000"/>
              </a:lnSpc>
            </a:pPr>
            <a:r>
              <a:rPr lang="en-US" dirty="0"/>
              <a:t>Studying for each of your classes</a:t>
            </a:r>
          </a:p>
          <a:p>
            <a:pPr marL="649224" lvl="1" indent="-283463">
              <a:lnSpc>
                <a:spcPct val="100000"/>
              </a:lnSpc>
              <a:spcBef>
                <a:spcPts val="440"/>
              </a:spcBef>
            </a:pPr>
            <a:r>
              <a:rPr lang="en-US" dirty="0"/>
              <a:t>The number of credits for a course reflects the number of hours the class meets</a:t>
            </a:r>
          </a:p>
          <a:p>
            <a:pPr marL="649224" lvl="1" indent="-283463">
              <a:lnSpc>
                <a:spcPct val="100000"/>
              </a:lnSpc>
              <a:spcBef>
                <a:spcPts val="440"/>
              </a:spcBef>
            </a:pPr>
            <a:r>
              <a:rPr lang="en-US" dirty="0"/>
              <a:t>In general, courses require two hours of homework for every one hour of class</a:t>
            </a:r>
          </a:p>
          <a:p>
            <a:pPr marL="649224" lvl="1" indent="-283463">
              <a:lnSpc>
                <a:spcPct val="100000"/>
              </a:lnSpc>
              <a:spcBef>
                <a:spcPts val="440"/>
              </a:spcBef>
            </a:pPr>
            <a:endParaRPr lang="en-US" sz="1800" dirty="0"/>
          </a:p>
          <a:p>
            <a:pPr marL="347472" lvl="0" indent="-347472">
              <a:lnSpc>
                <a:spcPct val="100000"/>
              </a:lnSpc>
            </a:pPr>
            <a:r>
              <a:rPr lang="en-US" dirty="0"/>
              <a:t>What else is not reflected given your specific situation?</a:t>
            </a:r>
          </a:p>
          <a:p>
            <a:pPr marL="347472" lvl="0" indent="-347472">
              <a:lnSpc>
                <a:spcPct val="100000"/>
              </a:lnSpc>
            </a:pPr>
            <a:endParaRPr lang="en-US" dirty="0"/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dirty="0"/>
          </a:p>
          <a:p>
            <a:pPr marL="365761" lvl="1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</a:pPr>
            <a:endParaRPr lang="en-US" dirty="0"/>
          </a:p>
        </p:txBody>
      </p:sp>
      <p:sp>
        <p:nvSpPr>
          <p:cNvPr id="70" name="Google Shape;70;p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678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Tracking Weekly Time Commitments</a:t>
            </a:r>
            <a:endParaRPr dirty="0"/>
          </a:p>
        </p:txBody>
      </p:sp>
      <p:sp>
        <p:nvSpPr>
          <p:cNvPr id="112" name="Google Shape;112;p3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2" name="Google Shape;69;p2">
            <a:extLst>
              <a:ext uri="{FF2B5EF4-FFF2-40B4-BE49-F238E27FC236}">
                <a16:creationId xmlns:a16="http://schemas.microsoft.com/office/drawing/2014/main" id="{10EB1C12-5465-BD79-A40C-2F559A45B2B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96876" y="1362075"/>
            <a:ext cx="4030524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</a:rPr>
              <a:t>We often don’t realize what takes up our time until we manually track how we use our time</a:t>
            </a:r>
          </a:p>
          <a:p>
            <a:pPr marL="347472" lvl="0" indent="-347472">
              <a:lnSpc>
                <a:spcPct val="100000"/>
              </a:lnSpc>
            </a:pPr>
            <a:endParaRPr lang="en-US" dirty="0">
              <a:solidFill>
                <a:srgbClr val="000000"/>
              </a:solidFill>
            </a:endParaRPr>
          </a:p>
          <a:p>
            <a:pPr marL="347472" lvl="0" indent="-347472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</a:rPr>
              <a:t>Exercise: Complete the weekly time commitments table</a:t>
            </a:r>
          </a:p>
          <a:p>
            <a:pPr marL="347472" lvl="0" indent="-347472">
              <a:lnSpc>
                <a:spcPct val="100000"/>
              </a:lnSpc>
            </a:pPr>
            <a:endParaRPr lang="en-US" dirty="0">
              <a:solidFill>
                <a:srgbClr val="000000"/>
              </a:solidFill>
            </a:endParaRPr>
          </a:p>
          <a:p>
            <a:pPr marL="347472" lvl="0" indent="-347472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</a:rPr>
              <a:t>Tip: Use different colors for different activity types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6F003C-1BE9-CA38-ADB5-AFEAB7E85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400" y="1203842"/>
            <a:ext cx="4030524" cy="535240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Time Management Group Discussion</a:t>
            </a:r>
            <a:endParaRPr dirty="0"/>
          </a:p>
        </p:txBody>
      </p:sp>
      <p:sp>
        <p:nvSpPr>
          <p:cNvPr id="69" name="Google Shape;69;p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/>
              <a:t>Now that you’ve filled out your weekly time commitments, discuss the following in groups for 4-6 minutes: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  <a:p>
            <a:pPr marL="347472" indent="-347472">
              <a:lnSpc>
                <a:spcPct val="100000"/>
              </a:lnSpc>
            </a:pPr>
            <a:r>
              <a:rPr lang="en-US" dirty="0"/>
              <a:t>Did anything surprise you about the way you use your time?</a:t>
            </a:r>
          </a:p>
          <a:p>
            <a:pPr marL="347472" lvl="0" indent="-347472">
              <a:lnSpc>
                <a:spcPct val="100000"/>
              </a:lnSpc>
            </a:pPr>
            <a:endParaRPr lang="en-US" dirty="0"/>
          </a:p>
          <a:p>
            <a:pPr marL="347472" indent="-347472">
              <a:lnSpc>
                <a:spcPct val="100000"/>
              </a:lnSpc>
            </a:pPr>
            <a:r>
              <a:rPr lang="en-US" dirty="0"/>
              <a:t>What might you change about the way you utilize your time?</a:t>
            </a:r>
          </a:p>
          <a:p>
            <a:pPr marL="347472" lvl="0" indent="-347472">
              <a:lnSpc>
                <a:spcPct val="100000"/>
              </a:lnSpc>
            </a:pPr>
            <a:endParaRPr lang="en-US" dirty="0"/>
          </a:p>
          <a:p>
            <a:pPr marL="347472" indent="-347472">
              <a:lnSpc>
                <a:spcPct val="100000"/>
              </a:lnSpc>
            </a:pPr>
            <a:r>
              <a:rPr lang="en-US" dirty="0"/>
              <a:t>How could you use this time commitments sheet in the future?</a:t>
            </a:r>
          </a:p>
        </p:txBody>
      </p:sp>
      <p:sp>
        <p:nvSpPr>
          <p:cNvPr id="70" name="Google Shape;70;p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2336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69" name="Google Shape;69;p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Time Management</a:t>
            </a:r>
            <a:endParaRPr dirty="0">
              <a:solidFill>
                <a:schemeClr val="tx1"/>
              </a:solidFill>
            </a:endParaRP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r>
              <a:rPr lang="en-US" dirty="0">
                <a:solidFill>
                  <a:schemeClr val="tx1"/>
                </a:solidFill>
              </a:rPr>
              <a:t>Identifying Weekly Time Commitments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Font typeface="Noto Sans Symbols"/>
              <a:buChar char="▪"/>
            </a:pPr>
            <a:endParaRPr lang="en-US" dirty="0"/>
          </a:p>
          <a:p>
            <a:pPr marL="347472" lvl="0" indent="-347472"/>
            <a:r>
              <a:rPr lang="en-US" b="1" dirty="0">
                <a:solidFill>
                  <a:srgbClr val="4A2A85"/>
                </a:solidFill>
              </a:rPr>
              <a:t>Review of Boolean Logic and Functions</a:t>
            </a:r>
          </a:p>
          <a:p>
            <a:pPr marL="649224" lvl="1" indent="-283462">
              <a:buSzPts val="2080"/>
            </a:pPr>
            <a:r>
              <a:rPr lang="en-US" altLang="zh-CN" b="1" dirty="0">
                <a:solidFill>
                  <a:srgbClr val="4A2A85"/>
                </a:solidFill>
              </a:rPr>
              <a:t>Boolean Expressions, Circuit Diagrams, Truth Tables</a:t>
            </a:r>
          </a:p>
          <a:p>
            <a:pPr marL="649224" lvl="1" indent="-283462">
              <a:buSzPts val="2080"/>
            </a:pPr>
            <a:r>
              <a:rPr lang="en-US" altLang="zh-CN" b="1" dirty="0">
                <a:solidFill>
                  <a:srgbClr val="4A2A85"/>
                </a:solidFill>
              </a:rPr>
              <a:t>Boolean Function Synthesis Strategy</a:t>
            </a:r>
          </a:p>
          <a:p>
            <a:pPr marL="649224" lvl="1" indent="-283462">
              <a:buSzPts val="2080"/>
            </a:pPr>
            <a:endParaRPr dirty="0"/>
          </a:p>
          <a:p>
            <a:pPr marL="347472" indent="-347472"/>
            <a:r>
              <a:rPr lang="en-US" altLang="zh-CN" dirty="0"/>
              <a:t>Implementing an </a:t>
            </a:r>
            <a:r>
              <a:rPr lang="en-US" altLang="zh-CN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altLang="zh-CN" dirty="0"/>
              <a:t> gate in HDL</a:t>
            </a:r>
            <a:endParaRPr lang="en-US" dirty="0"/>
          </a:p>
          <a:p>
            <a:pPr marL="649224" lvl="1" indent="-283462">
              <a:buSzPts val="2080"/>
            </a:pPr>
            <a:r>
              <a:rPr lang="en-US" altLang="zh-CN" dirty="0"/>
              <a:t>Applying the Boolean Function Synthesis Strategy</a:t>
            </a:r>
            <a:endParaRPr lang="en-US" dirty="0"/>
          </a:p>
          <a:p>
            <a:pPr marL="365761" lvl="1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</a:pPr>
            <a:endParaRPr lang="en-US" dirty="0"/>
          </a:p>
          <a:p>
            <a:pPr marL="347472" lvl="0" indent="-347472">
              <a:lnSpc>
                <a:spcPct val="100000"/>
              </a:lnSpc>
            </a:pPr>
            <a:r>
              <a:rPr lang="en-US" dirty="0"/>
              <a:t>Making Decisions in Hardware</a:t>
            </a:r>
          </a:p>
          <a:p>
            <a:pPr marL="649224" lvl="1" indent="-283463">
              <a:lnSpc>
                <a:spcPct val="100000"/>
              </a:lnSpc>
              <a:spcBef>
                <a:spcPts val="440"/>
              </a:spcBef>
            </a:pPr>
            <a:r>
              <a:rPr lang="en-US" dirty="0"/>
              <a:t>Multiplexer and Demultiplexer Logical Gate</a:t>
            </a:r>
          </a:p>
        </p:txBody>
      </p:sp>
      <p:sp>
        <p:nvSpPr>
          <p:cNvPr id="70" name="Google Shape;70;p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4353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Boolean Functions</a:t>
            </a:r>
            <a:endParaRPr dirty="0"/>
          </a:p>
        </p:txBody>
      </p:sp>
      <p:sp>
        <p:nvSpPr>
          <p:cNvPr id="137" name="Google Shape;137;p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Combinations of Boolean inputs resulting in single output</a:t>
            </a: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2200" dirty="0"/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Multiple ways to specify a Boolean function:</a:t>
            </a:r>
            <a:endParaRPr dirty="0"/>
          </a:p>
          <a:p>
            <a:pPr marL="649224" lvl="1" indent="-283464">
              <a:buSzPts val="2080"/>
            </a:pPr>
            <a:r>
              <a:rPr lang="en-US" dirty="0"/>
              <a:t>Boolean expression: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F = (A AND B) OR (NOT(A) AND C)</a:t>
            </a:r>
          </a:p>
          <a:p>
            <a:pPr marL="649224" lvl="1" indent="-283464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649224" lvl="1" indent="-283464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Font typeface="Noto Sans Symbols"/>
              <a:buChar char="▪"/>
            </a:pPr>
            <a:r>
              <a:rPr lang="en-US" dirty="0"/>
              <a:t>Circuit diagram with logic gates:</a:t>
            </a:r>
            <a:endParaRPr dirty="0"/>
          </a:p>
          <a:p>
            <a:pPr marL="649224" lvl="1" indent="-283464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649224" lvl="1" indent="-283464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Font typeface="Noto Sans Symbols"/>
              <a:buChar char="▪"/>
            </a:pPr>
            <a:r>
              <a:rPr lang="en-US" dirty="0"/>
              <a:t>Truth table:</a:t>
            </a: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138" name="Google Shape;138;p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graphicFrame>
        <p:nvGraphicFramePr>
          <p:cNvPr id="139" name="Google Shape;139;p6"/>
          <p:cNvGraphicFramePr/>
          <p:nvPr/>
        </p:nvGraphicFramePr>
        <p:xfrm>
          <a:off x="2806171" y="3931602"/>
          <a:ext cx="1912925" cy="274329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49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8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C0A11973-DAE1-8B4E-B37A-4486891A99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3173721"/>
            <a:ext cx="4165600" cy="20697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2747</Words>
  <Application>Microsoft Office PowerPoint</Application>
  <PresentationFormat>On-screen Show (4:3)</PresentationFormat>
  <Paragraphs>800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Arial Narrow</vt:lpstr>
      <vt:lpstr>Calibri</vt:lpstr>
      <vt:lpstr>Cambria Math</vt:lpstr>
      <vt:lpstr>Courier New</vt:lpstr>
      <vt:lpstr>Noto Sans Symbols</vt:lpstr>
      <vt:lpstr>Times New Roman</vt:lpstr>
      <vt:lpstr>UWTheme-333-Sp18</vt:lpstr>
      <vt:lpstr>Time Management &amp; Decisions in Hardware</vt:lpstr>
      <vt:lpstr>Connect With Your CSE 390B Peers</vt:lpstr>
      <vt:lpstr>Lecture Outline</vt:lpstr>
      <vt:lpstr>Time Management</vt:lpstr>
      <vt:lpstr>Weekly Time Commitments</vt:lpstr>
      <vt:lpstr>Tracking Weekly Time Commitments</vt:lpstr>
      <vt:lpstr>Time Management Group Discussion</vt:lpstr>
      <vt:lpstr>Lecture Outline</vt:lpstr>
      <vt:lpstr>Boolean Functions</vt:lpstr>
      <vt:lpstr>Boolean Expression → Truth Table</vt:lpstr>
      <vt:lpstr>Boolean Expression → Truth Table</vt:lpstr>
      <vt:lpstr>Boolean Expression ← Truth Table</vt:lpstr>
      <vt:lpstr>Boolean Expression ← Truth Table</vt:lpstr>
      <vt:lpstr>Boolean Expression ← Truth Table</vt:lpstr>
      <vt:lpstr>Lecture Outline</vt:lpstr>
      <vt:lpstr>Project 2 Overview</vt:lpstr>
      <vt:lpstr>The Foundational Building Block</vt:lpstr>
      <vt:lpstr>Building Gates From Nand</vt:lpstr>
      <vt:lpstr>Implementing an Xor gate: Overview</vt:lpstr>
      <vt:lpstr>Implementing an Xor gate: Overview</vt:lpstr>
      <vt:lpstr>Implementing an Xor gate: Step 1</vt:lpstr>
      <vt:lpstr>Implementing an Xor gate: Step 1</vt:lpstr>
      <vt:lpstr>Implementing an Xor gate: Step 2</vt:lpstr>
      <vt:lpstr>Implementing an Xor gate: Step 2</vt:lpstr>
      <vt:lpstr>Implementing an Xor gate: Step 2</vt:lpstr>
      <vt:lpstr> What is the unsimplified Boolean expression result from performing Boolean function synthesis on F = A XOR B? </vt:lpstr>
      <vt:lpstr>Implementing an Xor gate: Step 2</vt:lpstr>
      <vt:lpstr>Implementing an Xor gate: Step 3</vt:lpstr>
      <vt:lpstr>Implementing an Xor gate: Step 3</vt:lpstr>
      <vt:lpstr>Lecture Outline</vt:lpstr>
      <vt:lpstr>Making Decisions in Hardware</vt:lpstr>
      <vt:lpstr>Decisions in Hardware: Mux Gate</vt:lpstr>
      <vt:lpstr>Decisions in Hardware: DMux Gate</vt:lpstr>
      <vt:lpstr>Example of Applying the Mux Gate</vt:lpstr>
      <vt:lpstr>Implementation a Mux and DMux Gate</vt:lpstr>
      <vt:lpstr>Post-Lecture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Boolean Arithmetic, Time Management</dc:title>
  <dc:creator>Aaron Johnston</dc:creator>
  <cp:lastModifiedBy>Eric Fan</cp:lastModifiedBy>
  <cp:revision>242</cp:revision>
  <dcterms:created xsi:type="dcterms:W3CDTF">2018-03-28T08:00:24Z</dcterms:created>
  <dcterms:modified xsi:type="dcterms:W3CDTF">2022-10-10T20:51:45Z</dcterms:modified>
</cp:coreProperties>
</file>